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handoutMasterIdLst>
    <p:handoutMasterId r:id="rId102"/>
  </p:handoutMasterIdLst>
  <p:sldIdLst>
    <p:sldId id="258" r:id="rId2"/>
    <p:sldId id="270" r:id="rId3"/>
    <p:sldId id="366" r:id="rId4"/>
    <p:sldId id="367" r:id="rId5"/>
    <p:sldId id="260" r:id="rId6"/>
    <p:sldId id="271" r:id="rId7"/>
    <p:sldId id="302" r:id="rId8"/>
    <p:sldId id="272" r:id="rId9"/>
    <p:sldId id="299" r:id="rId10"/>
    <p:sldId id="300" r:id="rId11"/>
    <p:sldId id="301" r:id="rId12"/>
    <p:sldId id="273" r:id="rId13"/>
    <p:sldId id="303" r:id="rId14"/>
    <p:sldId id="304" r:id="rId15"/>
    <p:sldId id="305" r:id="rId16"/>
    <p:sldId id="306" r:id="rId17"/>
    <p:sldId id="274" r:id="rId18"/>
    <p:sldId id="307" r:id="rId19"/>
    <p:sldId id="308" r:id="rId20"/>
    <p:sldId id="275" r:id="rId21"/>
    <p:sldId id="276" r:id="rId22"/>
    <p:sldId id="311" r:id="rId23"/>
    <p:sldId id="277" r:id="rId24"/>
    <p:sldId id="309" r:id="rId25"/>
    <p:sldId id="310" r:id="rId26"/>
    <p:sldId id="278" r:id="rId27"/>
    <p:sldId id="312" r:id="rId28"/>
    <p:sldId id="313" r:id="rId29"/>
    <p:sldId id="279" r:id="rId30"/>
    <p:sldId id="280" r:id="rId31"/>
    <p:sldId id="281" r:id="rId32"/>
    <p:sldId id="282" r:id="rId33"/>
    <p:sldId id="283" r:id="rId34"/>
    <p:sldId id="314" r:id="rId35"/>
    <p:sldId id="315" r:id="rId36"/>
    <p:sldId id="316" r:id="rId37"/>
    <p:sldId id="284" r:id="rId38"/>
    <p:sldId id="317" r:id="rId39"/>
    <p:sldId id="318" r:id="rId40"/>
    <p:sldId id="285" r:id="rId41"/>
    <p:sldId id="319" r:id="rId42"/>
    <p:sldId id="320" r:id="rId43"/>
    <p:sldId id="321" r:id="rId44"/>
    <p:sldId id="322" r:id="rId45"/>
    <p:sldId id="286" r:id="rId46"/>
    <p:sldId id="323" r:id="rId47"/>
    <p:sldId id="324" r:id="rId48"/>
    <p:sldId id="325" r:id="rId49"/>
    <p:sldId id="327" r:id="rId50"/>
    <p:sldId id="287" r:id="rId51"/>
    <p:sldId id="326" r:id="rId52"/>
    <p:sldId id="328" r:id="rId53"/>
    <p:sldId id="329" r:id="rId54"/>
    <p:sldId id="330" r:id="rId55"/>
    <p:sldId id="288" r:id="rId56"/>
    <p:sldId id="331" r:id="rId57"/>
    <p:sldId id="332" r:id="rId58"/>
    <p:sldId id="333" r:id="rId59"/>
    <p:sldId id="334" r:id="rId60"/>
    <p:sldId id="289" r:id="rId61"/>
    <p:sldId id="290" r:id="rId62"/>
    <p:sldId id="335" r:id="rId63"/>
    <p:sldId id="336" r:id="rId64"/>
    <p:sldId id="337" r:id="rId65"/>
    <p:sldId id="291" r:id="rId66"/>
    <p:sldId id="338" r:id="rId67"/>
    <p:sldId id="339" r:id="rId68"/>
    <p:sldId id="340" r:id="rId69"/>
    <p:sldId id="341" r:id="rId70"/>
    <p:sldId id="292" r:id="rId71"/>
    <p:sldId id="342" r:id="rId72"/>
    <p:sldId id="343" r:id="rId73"/>
    <p:sldId id="293" r:id="rId74"/>
    <p:sldId id="344" r:id="rId75"/>
    <p:sldId id="345" r:id="rId76"/>
    <p:sldId id="346" r:id="rId77"/>
    <p:sldId id="347" r:id="rId78"/>
    <p:sldId id="294" r:id="rId79"/>
    <p:sldId id="348" r:id="rId80"/>
    <p:sldId id="349" r:id="rId81"/>
    <p:sldId id="350" r:id="rId82"/>
    <p:sldId id="295" r:id="rId83"/>
    <p:sldId id="351" r:id="rId84"/>
    <p:sldId id="352" r:id="rId85"/>
    <p:sldId id="296" r:id="rId86"/>
    <p:sldId id="353" r:id="rId87"/>
    <p:sldId id="354" r:id="rId88"/>
    <p:sldId id="355" r:id="rId89"/>
    <p:sldId id="297" r:id="rId90"/>
    <p:sldId id="356" r:id="rId91"/>
    <p:sldId id="357" r:id="rId92"/>
    <p:sldId id="358" r:id="rId93"/>
    <p:sldId id="359" r:id="rId94"/>
    <p:sldId id="298" r:id="rId95"/>
    <p:sldId id="360" r:id="rId96"/>
    <p:sldId id="361" r:id="rId97"/>
    <p:sldId id="362" r:id="rId98"/>
    <p:sldId id="364" r:id="rId99"/>
    <p:sldId id="365" r:id="rId100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67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28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497C705-0B27-4B2C-A0B6-2F37F60E2345}" type="datetime1">
              <a:rPr lang="pt-BR" smtClean="0"/>
              <a:t>15/01/2019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2977E94-A6AB-4E02-8E43-E89F9CF4757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2C16C76-3268-419C-9ACB-698BE449BC17}" type="datetime1">
              <a:rPr lang="pt-BR" smtClean="0"/>
              <a:t>15/01/2019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ED491D0-8E1B-49C7-849B-A28568D9449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8675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0094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7759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5478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5959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601362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446626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506112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8824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44389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35299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48690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1629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587827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5358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51751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349236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71883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95013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647684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30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32183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31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90244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17389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32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392757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33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45608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34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56442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35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400814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36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718261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37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486586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38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941249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39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629941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40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352139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41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31212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359583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42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419150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43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725138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44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009572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45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131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46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08026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47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35942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48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00253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49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48210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50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82772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51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0471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486333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52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84353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53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803156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54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13071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55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653069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56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94184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57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665200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58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825492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59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387408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61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3549144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62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7388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709219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63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148369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64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5198004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65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0193594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66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6908752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67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944473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68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638840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69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4265617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70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1586511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71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6296057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72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26656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795928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73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763245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74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9748632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75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844058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76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918929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77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3751498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78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844296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79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795861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80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8525208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81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4437173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82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48157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080284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83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5847381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84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007994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85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65352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86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4182960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87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2963120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88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441687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89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58261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90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502286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91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5828489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92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9371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14099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93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461754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94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533960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95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6327584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96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4898538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97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844866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98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565519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99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0415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rtlCol="0"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do subtítulo Mestre</a:t>
            </a:r>
            <a:endParaRPr lang="pt-BR" dirty="0"/>
          </a:p>
        </p:txBody>
      </p:sp>
      <p:sp>
        <p:nvSpPr>
          <p:cNvPr id="11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95C5A32F-B11B-4198-BF1F-469846FED3C7}" type="datetime1">
              <a:rPr lang="pt-BR" smtClean="0"/>
              <a:t>15/01/2019</a:t>
            </a:fld>
            <a:endParaRPr lang="pt-BR" dirty="0"/>
          </a:p>
        </p:txBody>
      </p:sp>
      <p:sp>
        <p:nvSpPr>
          <p:cNvPr id="12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pt-BR" dirty="0"/>
          </a:p>
        </p:txBody>
      </p:sp>
      <p:sp>
        <p:nvSpPr>
          <p:cNvPr id="13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67A22F-C3BC-48E4-B7E8-42FF755270F7}" type="datetime1">
              <a:rPr lang="pt-BR" smtClean="0"/>
              <a:t>15/01/2019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 rtlCol="0"/>
          <a:lstStyle/>
          <a:p>
            <a:pPr rtl="0"/>
            <a:fld id="{73714531-8DEC-48B8-86EE-2A681EAAF7C9}" type="datetime1">
              <a:rPr lang="pt-BR" smtClean="0"/>
              <a:t>15/01/2019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6F6B80-9E6F-448B-8FB9-CC2D43432C75}" type="datetime1">
              <a:rPr lang="pt-BR" smtClean="0"/>
              <a:t>15/01/2019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20626DB6-73AF-4FDF-B195-79784B91542F}" type="datetime1">
              <a:rPr lang="pt-BR" smtClean="0"/>
              <a:t>15/01/2019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4A3D2D-6C83-404E-95BB-08FFBA12B83C}" type="datetime1">
              <a:rPr lang="pt-BR" smtClean="0"/>
              <a:t>15/01/2019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0CAF06-696A-47FC-BABB-83546C66321C}" type="datetime1">
              <a:rPr lang="pt-BR" smtClean="0"/>
              <a:t>15/01/2019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6C12C1-AEEC-4CE3-B8FE-F54DE778788F}" type="datetime1">
              <a:rPr lang="pt-BR" smtClean="0"/>
              <a:t>15/01/2019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D6D4D7-957E-4FFD-A684-B2032D1A8654}" type="datetime1">
              <a:rPr lang="pt-BR" smtClean="0"/>
              <a:t>15/01/2019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4" name="Espaço Reservado para Texto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3" name="Espaço Reservado para Conteúdo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 rtlCol="0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18B4DD-D571-4693-9866-45333624F2E8}" type="datetime1">
              <a:rPr lang="pt-BR" smtClean="0"/>
              <a:t>15/01/2019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1B094A-3F7C-4AB4-B88E-1616BDFB30F3}" type="datetime1">
              <a:rPr lang="pt-BR" smtClean="0"/>
              <a:t>15/01/2019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  <a:p>
            <a:pPr lvl="5" rtl="0"/>
            <a:r>
              <a:rPr lang="pt-BR" dirty="0"/>
              <a:t>Sexto</a:t>
            </a:r>
          </a:p>
          <a:p>
            <a:pPr lvl="6" rtl="0"/>
            <a:r>
              <a:rPr lang="pt-BR" dirty="0"/>
              <a:t>Sétimo</a:t>
            </a:r>
          </a:p>
          <a:p>
            <a:pPr lvl="7" rtl="0"/>
            <a:r>
              <a:rPr lang="pt-BR" dirty="0"/>
              <a:t>Oitavo</a:t>
            </a:r>
          </a:p>
          <a:p>
            <a:pPr lvl="8" rtl="0"/>
            <a:r>
              <a:rPr lang="pt-BR" dirty="0"/>
              <a:t>Nono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fld id="{7577AC4E-A065-4165-9720-156E6C8028D0}" type="datetime1">
              <a:rPr lang="pt-BR" smtClean="0"/>
              <a:t>15/01/2019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fld id="{BD266BE7-899D-4075-917F-DBDE33B6B692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4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mailto:dmenescal@outlook.com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diegomenescal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/>
              <a:t>Entendendo Regressão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Aula 01: Fundamentos Matemáticos e Modelagem</a:t>
            </a:r>
          </a:p>
        </p:txBody>
      </p:sp>
      <p:pic>
        <p:nvPicPr>
          <p:cNvPr id="2052" name="Picture 4" descr="Resultado de imagem para school of ai">
            <a:extLst>
              <a:ext uri="{FF2B5EF4-FFF2-40B4-BE49-F238E27FC236}">
                <a16:creationId xmlns:a16="http://schemas.microsoft.com/office/drawing/2014/main" id="{09BD15EA-74D1-410B-92FB-5F7E69A1B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7875" y="68285"/>
            <a:ext cx="2096980" cy="118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m para lambda 3">
            <a:extLst>
              <a:ext uri="{FF2B5EF4-FFF2-40B4-BE49-F238E27FC236}">
                <a16:creationId xmlns:a16="http://schemas.microsoft.com/office/drawing/2014/main" id="{62E58B3B-441A-463F-B0F0-9116D09EC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134" y="68284"/>
            <a:ext cx="1181299" cy="118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Equação da Reta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 rtlCol="0"/>
              <a:lstStyle/>
              <a:p>
                <a:pPr marL="0" indent="0">
                  <a:buNone/>
                </a:pPr>
                <a:r>
                  <a:rPr lang="pt-BR" dirty="0"/>
                  <a:t>Dois pontos formam uma reta num plano:</a:t>
                </a:r>
              </a:p>
              <a:p>
                <a:pPr marL="0" indent="0">
                  <a:buNone/>
                </a:pPr>
                <a:r>
                  <a:rPr lang="pt-BR" dirty="0"/>
                  <a:t>Ponto A = (</a:t>
                </a:r>
                <a:r>
                  <a:rPr lang="pt-BR" dirty="0" err="1"/>
                  <a:t>xA</a:t>
                </a:r>
                <a:r>
                  <a:rPr lang="pt-BR" dirty="0"/>
                  <a:t>, </a:t>
                </a:r>
                <a:r>
                  <a:rPr lang="pt-BR" dirty="0" err="1"/>
                  <a:t>yA</a:t>
                </a:r>
                <a:r>
                  <a:rPr lang="pt-BR" dirty="0"/>
                  <a:t>)</a:t>
                </a:r>
              </a:p>
              <a:p>
                <a:pPr marL="0" indent="0">
                  <a:buNone/>
                </a:pPr>
                <a:r>
                  <a:rPr lang="pt-BR" dirty="0"/>
                  <a:t>Ponto B = (</a:t>
                </a:r>
                <a:r>
                  <a:rPr lang="pt-BR" dirty="0" err="1"/>
                  <a:t>xB</a:t>
                </a:r>
                <a:r>
                  <a:rPr lang="pt-BR" dirty="0"/>
                  <a:t>, </a:t>
                </a:r>
                <a:r>
                  <a:rPr lang="pt-BR" dirty="0" err="1"/>
                  <a:t>yB</a:t>
                </a:r>
                <a:r>
                  <a:rPr lang="pt-BR" dirty="0"/>
                  <a:t>)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Uma reta pode ser definida por uma </a:t>
                </a:r>
                <a:r>
                  <a:rPr lang="pt-BR" b="1" u="sng" dirty="0"/>
                  <a:t>equação linear</a:t>
                </a:r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		   </a:t>
                </a:r>
                <a14:m>
                  <m:oMath xmlns:m="http://schemas.openxmlformats.org/officeDocument/2006/math">
                    <m:r>
                      <a:rPr lang="pt-BR" sz="28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pt-BR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80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sz="2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pt-BR" sz="2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sz="28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sz="2800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pt-BR" sz="2800" b="1" dirty="0"/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14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23" t="-9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E773A15B-E6DD-4AD2-883F-775485A72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444" y="2588950"/>
            <a:ext cx="4374287" cy="339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4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Equação da Reta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 rtlCol="0"/>
              <a:lstStyle/>
              <a:p>
                <a:pPr marL="0" indent="0">
                  <a:buNone/>
                </a:pPr>
                <a:r>
                  <a:rPr lang="pt-BR" dirty="0"/>
                  <a:t>Dois pontos formam uma reta num plano:</a:t>
                </a:r>
              </a:p>
              <a:p>
                <a:pPr marL="0" indent="0">
                  <a:buNone/>
                </a:pPr>
                <a:r>
                  <a:rPr lang="pt-BR" dirty="0"/>
                  <a:t>Ponto A = (</a:t>
                </a:r>
                <a:r>
                  <a:rPr lang="pt-BR" dirty="0" err="1"/>
                  <a:t>xA</a:t>
                </a:r>
                <a:r>
                  <a:rPr lang="pt-BR" dirty="0"/>
                  <a:t>, </a:t>
                </a:r>
                <a:r>
                  <a:rPr lang="pt-BR" dirty="0" err="1"/>
                  <a:t>yA</a:t>
                </a:r>
                <a:r>
                  <a:rPr lang="pt-BR" dirty="0"/>
                  <a:t>)</a:t>
                </a:r>
              </a:p>
              <a:p>
                <a:pPr marL="0" indent="0">
                  <a:buNone/>
                </a:pPr>
                <a:r>
                  <a:rPr lang="pt-BR" dirty="0"/>
                  <a:t>Ponto B = (</a:t>
                </a:r>
                <a:r>
                  <a:rPr lang="pt-BR" dirty="0" err="1"/>
                  <a:t>xB</a:t>
                </a:r>
                <a:r>
                  <a:rPr lang="pt-BR" dirty="0"/>
                  <a:t>, </a:t>
                </a:r>
                <a:r>
                  <a:rPr lang="pt-BR" dirty="0" err="1"/>
                  <a:t>yB</a:t>
                </a:r>
                <a:r>
                  <a:rPr lang="pt-BR" dirty="0"/>
                  <a:t>)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Uma reta pode ser definida por uma </a:t>
                </a:r>
                <a:r>
                  <a:rPr lang="pt-BR" b="1" u="sng" dirty="0"/>
                  <a:t>equação linear</a:t>
                </a:r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		   </a:t>
                </a:r>
                <a14:m>
                  <m:oMath xmlns:m="http://schemas.openxmlformats.org/officeDocument/2006/math">
                    <m:r>
                      <a:rPr lang="pt-BR" sz="28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pt-BR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80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sz="2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pt-BR" sz="2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sz="28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sz="2800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pt-BR" sz="2800" b="1" dirty="0"/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14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23" t="-9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E773A15B-E6DD-4AD2-883F-775485A72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444" y="2588950"/>
            <a:ext cx="4374287" cy="3396505"/>
          </a:xfrm>
          <a:prstGeom prst="rect">
            <a:avLst/>
          </a:prstGeom>
        </p:spPr>
      </p:pic>
      <p:pic>
        <p:nvPicPr>
          <p:cNvPr id="6" name="Gráfico 5" descr="Quebra-cabeças">
            <a:extLst>
              <a:ext uri="{FF2B5EF4-FFF2-40B4-BE49-F238E27FC236}">
                <a16:creationId xmlns:a16="http://schemas.microsoft.com/office/drawing/2014/main" id="{5F0433B5-0553-47A8-AE11-84F5970883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92602" y="547760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9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Equação da Reta</a:t>
            </a:r>
          </a:p>
        </p:txBody>
      </p:sp>
      <p:sp>
        <p:nvSpPr>
          <p:cNvPr id="14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>
              <a:buNone/>
            </a:pPr>
            <a:r>
              <a:rPr lang="pt-BR" dirty="0"/>
              <a:t>Substituindo os pontos A e B na equação, forma-se o sistema de equações:</a:t>
            </a:r>
          </a:p>
          <a:p>
            <a:pPr marL="0" indent="0">
              <a:buNone/>
            </a:pPr>
            <a:r>
              <a:rPr lang="pt-BR" sz="28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622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Equação da Reta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 rtlCol="0">
                <a:normAutofit/>
              </a:bodyPr>
              <a:lstStyle/>
              <a:p>
                <a:pPr marL="0" indent="0">
                  <a:buNone/>
                </a:pPr>
                <a:r>
                  <a:rPr lang="pt-BR" dirty="0"/>
                  <a:t>Substituindo os pontos A e B na equação, forma-se o sistema de equações: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23" t="-9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993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Equação da Reta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 rtlCol="0">
                <a:normAutofit/>
              </a:bodyPr>
              <a:lstStyle/>
              <a:p>
                <a:pPr marL="0" indent="0">
                  <a:buNone/>
                </a:pPr>
                <a:r>
                  <a:rPr lang="pt-BR" dirty="0"/>
                  <a:t>Substituindo os pontos A e B na equação, forma-se o sistema de equações: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Os valores </a:t>
                </a:r>
                <a:r>
                  <a:rPr lang="pt-BR" b="1" dirty="0"/>
                  <a:t>a </a:t>
                </a:r>
                <a:r>
                  <a:rPr lang="pt-BR" dirty="0"/>
                  <a:t>e </a:t>
                </a:r>
                <a:r>
                  <a:rPr lang="pt-BR" b="1" dirty="0"/>
                  <a:t>b </a:t>
                </a:r>
                <a:r>
                  <a:rPr lang="pt-BR" dirty="0"/>
                  <a:t>são chamados </a:t>
                </a:r>
                <a:r>
                  <a:rPr lang="pt-BR" b="1" dirty="0"/>
                  <a:t>parâmetros</a:t>
                </a:r>
                <a:r>
                  <a:rPr lang="pt-BR" dirty="0"/>
                  <a:t> da equação linear.</a:t>
                </a:r>
              </a:p>
            </p:txBody>
          </p:sp>
        </mc:Choice>
        <mc:Fallback xmlns="">
          <p:sp>
            <p:nvSpPr>
              <p:cNvPr id="14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23" t="-9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654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Equação da Reta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 rtlCol="0">
                <a:normAutofit/>
              </a:bodyPr>
              <a:lstStyle/>
              <a:p>
                <a:pPr marL="0" indent="0">
                  <a:buNone/>
                </a:pPr>
                <a:r>
                  <a:rPr lang="pt-BR" dirty="0"/>
                  <a:t>Substituindo os pontos A e B na equação, forma-se o sistema de equações: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Os valores </a:t>
                </a:r>
                <a:r>
                  <a:rPr lang="pt-BR" b="1" dirty="0"/>
                  <a:t>a </a:t>
                </a:r>
                <a:r>
                  <a:rPr lang="pt-BR" dirty="0"/>
                  <a:t>e </a:t>
                </a:r>
                <a:r>
                  <a:rPr lang="pt-BR" b="1" dirty="0"/>
                  <a:t>b </a:t>
                </a:r>
                <a:r>
                  <a:rPr lang="pt-BR" dirty="0"/>
                  <a:t>são chamados </a:t>
                </a:r>
                <a:r>
                  <a:rPr lang="pt-BR" b="1" dirty="0"/>
                  <a:t>parâmetros</a:t>
                </a:r>
                <a:r>
                  <a:rPr lang="pt-BR" dirty="0"/>
                  <a:t> da equação linear.</a:t>
                </a:r>
              </a:p>
              <a:p>
                <a:pPr marL="0" indent="0">
                  <a:buNone/>
                </a:pPr>
                <a:r>
                  <a:rPr lang="pt-BR" dirty="0"/>
                  <a:t>Para calcular os parâmetros, basta isolar os parâmetros no sistema: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</m:oMath>
                  </m:oMathPara>
                </a14:m>
                <a:endParaRPr lang="pt-BR" sz="2400" b="1" dirty="0"/>
              </a:p>
            </p:txBody>
          </p:sp>
        </mc:Choice>
        <mc:Fallback xmlns="">
          <p:sp>
            <p:nvSpPr>
              <p:cNvPr id="14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23" t="-9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99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Equação da Reta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 rtlCol="0">
                <a:normAutofit/>
              </a:bodyPr>
              <a:lstStyle/>
              <a:p>
                <a:pPr marL="0" indent="0">
                  <a:buNone/>
                </a:pPr>
                <a:r>
                  <a:rPr lang="pt-BR" dirty="0"/>
                  <a:t>Substituindo os pontos A e B na equação, forma-se o sistema de equações: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Os valores </a:t>
                </a:r>
                <a:r>
                  <a:rPr lang="pt-BR" b="1" dirty="0"/>
                  <a:t>a </a:t>
                </a:r>
                <a:r>
                  <a:rPr lang="pt-BR" dirty="0"/>
                  <a:t>e </a:t>
                </a:r>
                <a:r>
                  <a:rPr lang="pt-BR" b="1" dirty="0"/>
                  <a:t>b </a:t>
                </a:r>
                <a:r>
                  <a:rPr lang="pt-BR" dirty="0"/>
                  <a:t>são chamados </a:t>
                </a:r>
                <a:r>
                  <a:rPr lang="pt-BR" b="1" dirty="0"/>
                  <a:t>parâmetros</a:t>
                </a:r>
                <a:r>
                  <a:rPr lang="pt-BR" dirty="0"/>
                  <a:t> da equação linear.</a:t>
                </a:r>
              </a:p>
              <a:p>
                <a:pPr marL="0" indent="0">
                  <a:buNone/>
                </a:pPr>
                <a:r>
                  <a:rPr lang="pt-BR" dirty="0"/>
                  <a:t>Para calcular os parâmetros, basta isolar os parâmetros no sistema: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</m:oMath>
                  </m:oMathPara>
                </a14:m>
                <a:endParaRPr lang="pt-BR" sz="2400" b="1" dirty="0"/>
              </a:p>
              <a:p>
                <a:pPr marL="0" indent="0">
                  <a:buNone/>
                </a:pPr>
                <a:r>
                  <a:rPr lang="pt-BR" dirty="0"/>
                  <a:t>Substituindo na equação de baixo, temos que 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pt-BR" sz="280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sz="2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pt-BR" sz="2800" b="1" i="1" smtClean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  <m:r>
                          <a:rPr lang="pt-BR" sz="2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pt-BR" sz="2800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pt-BR" sz="2800" b="1" i="1" smtClean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  <m:r>
                          <a:rPr lang="pt-BR" sz="2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pt-BR" sz="2800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</m:den>
                    </m:f>
                  </m:oMath>
                </a14:m>
                <a:r>
                  <a:rPr lang="pt-BR" sz="2800" b="1" dirty="0"/>
                  <a:t> </a:t>
                </a:r>
              </a:p>
            </p:txBody>
          </p:sp>
        </mc:Choice>
        <mc:Fallback xmlns="">
          <p:sp>
            <p:nvSpPr>
              <p:cNvPr id="14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23" t="-9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325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Equação da Reta</a:t>
            </a:r>
          </a:p>
        </p:txBody>
      </p:sp>
      <p:sp>
        <p:nvSpPr>
          <p:cNvPr id="14" name="Espaço Reservado para Conteúdo 2"/>
          <p:cNvSpPr>
            <a:spLocks noGrp="1"/>
          </p:cNvSpPr>
          <p:nvPr>
            <p:ph idx="1"/>
          </p:nvPr>
        </p:nvSpPr>
        <p:spPr>
          <a:xfrm>
            <a:off x="1280160" y="2181871"/>
            <a:ext cx="9628632" cy="3986213"/>
          </a:xfrm>
        </p:spPr>
        <p:txBody>
          <a:bodyPr rtlCol="0">
            <a:normAutofit/>
          </a:bodyPr>
          <a:lstStyle/>
          <a:p>
            <a:r>
              <a:rPr lang="pt-BR" sz="2400" dirty="0"/>
              <a:t>O valor de </a:t>
            </a:r>
            <a:r>
              <a:rPr lang="pt-BR" sz="2400" b="1" dirty="0"/>
              <a:t>a </a:t>
            </a:r>
            <a:r>
              <a:rPr lang="pt-BR" sz="2400" dirty="0"/>
              <a:t>e </a:t>
            </a:r>
            <a:r>
              <a:rPr lang="pt-BR" sz="2400" b="1" dirty="0"/>
              <a:t>b</a:t>
            </a:r>
            <a:r>
              <a:rPr lang="pt-BR" sz="2400" dirty="0"/>
              <a:t> informam duas características essenciais da reta:</a:t>
            </a:r>
          </a:p>
        </p:txBody>
      </p:sp>
    </p:spTree>
    <p:extLst>
      <p:ext uri="{BB962C8B-B14F-4D97-AF65-F5344CB8AC3E}">
        <p14:creationId xmlns:p14="http://schemas.microsoft.com/office/powerpoint/2010/main" val="104441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Equação da Reta</a:t>
            </a:r>
          </a:p>
        </p:txBody>
      </p:sp>
      <p:sp>
        <p:nvSpPr>
          <p:cNvPr id="14" name="Espaço Reservado para Conteúdo 2"/>
          <p:cNvSpPr>
            <a:spLocks noGrp="1"/>
          </p:cNvSpPr>
          <p:nvPr>
            <p:ph idx="1"/>
          </p:nvPr>
        </p:nvSpPr>
        <p:spPr>
          <a:xfrm>
            <a:off x="1280160" y="2181871"/>
            <a:ext cx="9628632" cy="3986213"/>
          </a:xfrm>
        </p:spPr>
        <p:txBody>
          <a:bodyPr rtlCol="0">
            <a:normAutofit/>
          </a:bodyPr>
          <a:lstStyle/>
          <a:p>
            <a:r>
              <a:rPr lang="pt-BR" sz="2400" dirty="0"/>
              <a:t>O valor de </a:t>
            </a:r>
            <a:r>
              <a:rPr lang="pt-BR" sz="2400" b="1" dirty="0"/>
              <a:t>a </a:t>
            </a:r>
            <a:r>
              <a:rPr lang="pt-BR" sz="2400" dirty="0"/>
              <a:t>e </a:t>
            </a:r>
            <a:r>
              <a:rPr lang="pt-BR" sz="2400" b="1" dirty="0"/>
              <a:t>b</a:t>
            </a:r>
            <a:r>
              <a:rPr lang="pt-BR" sz="2400" dirty="0"/>
              <a:t> informam duas características essenciais da reta:</a:t>
            </a:r>
          </a:p>
          <a:p>
            <a:pPr lvl="1"/>
            <a:r>
              <a:rPr lang="pt-BR" sz="2200" dirty="0"/>
              <a:t>O deslocamento da reta ao longo do eixo X: </a:t>
            </a:r>
            <a:r>
              <a:rPr lang="pt-BR" sz="2200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04959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Equação da Reta</a:t>
            </a:r>
          </a:p>
        </p:txBody>
      </p:sp>
      <p:sp>
        <p:nvSpPr>
          <p:cNvPr id="14" name="Espaço Reservado para Conteúdo 2"/>
          <p:cNvSpPr>
            <a:spLocks noGrp="1"/>
          </p:cNvSpPr>
          <p:nvPr>
            <p:ph idx="1"/>
          </p:nvPr>
        </p:nvSpPr>
        <p:spPr>
          <a:xfrm>
            <a:off x="1280160" y="2181871"/>
            <a:ext cx="9628632" cy="3986213"/>
          </a:xfrm>
        </p:spPr>
        <p:txBody>
          <a:bodyPr rtlCol="0">
            <a:normAutofit/>
          </a:bodyPr>
          <a:lstStyle/>
          <a:p>
            <a:r>
              <a:rPr lang="pt-BR" sz="2400" dirty="0"/>
              <a:t>O valor de </a:t>
            </a:r>
            <a:r>
              <a:rPr lang="pt-BR" sz="2400" b="1" dirty="0"/>
              <a:t>a </a:t>
            </a:r>
            <a:r>
              <a:rPr lang="pt-BR" sz="2400" dirty="0"/>
              <a:t>e </a:t>
            </a:r>
            <a:r>
              <a:rPr lang="pt-BR" sz="2400" b="1" dirty="0"/>
              <a:t>b</a:t>
            </a:r>
            <a:r>
              <a:rPr lang="pt-BR" sz="2400" dirty="0"/>
              <a:t> informam duas características essenciais da reta:</a:t>
            </a:r>
          </a:p>
          <a:p>
            <a:pPr lvl="1"/>
            <a:r>
              <a:rPr lang="pt-BR" sz="2200" dirty="0"/>
              <a:t>O deslocamento da reta ao longo do eixo X: </a:t>
            </a:r>
            <a:r>
              <a:rPr lang="pt-BR" sz="2200" b="1" dirty="0"/>
              <a:t>b</a:t>
            </a:r>
          </a:p>
          <a:p>
            <a:pPr lvl="1"/>
            <a:r>
              <a:rPr lang="pt-BR" sz="2200" dirty="0"/>
              <a:t>A </a:t>
            </a:r>
            <a:r>
              <a:rPr lang="pt-BR" sz="2200" b="1" u="sng" dirty="0"/>
              <a:t>inclinação da reta</a:t>
            </a:r>
            <a:r>
              <a:rPr lang="pt-BR" sz="2200" dirty="0"/>
              <a:t> em relação ao eixo X: </a:t>
            </a:r>
            <a:r>
              <a:rPr lang="pt-BR" sz="2200" b="1" dirty="0"/>
              <a:t>a </a:t>
            </a:r>
            <a:endParaRPr lang="pt-BR" sz="2200" dirty="0"/>
          </a:p>
        </p:txBody>
      </p:sp>
      <p:pic>
        <p:nvPicPr>
          <p:cNvPr id="4" name="Gráfico 3" descr="Quebra-cabeças">
            <a:extLst>
              <a:ext uri="{FF2B5EF4-FFF2-40B4-BE49-F238E27FC236}">
                <a16:creationId xmlns:a16="http://schemas.microsoft.com/office/drawing/2014/main" id="{716BB7FE-E4F1-4987-A82A-47A02ADB8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5949" y="548613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57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A97E68C-C841-4242-90C0-37936FCDDACD}"/>
              </a:ext>
            </a:extLst>
          </p:cNvPr>
          <p:cNvSpPr txBox="1"/>
          <p:nvPr/>
        </p:nvSpPr>
        <p:spPr>
          <a:xfrm>
            <a:off x="1411549" y="2672178"/>
            <a:ext cx="91617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i="1" dirty="0"/>
              <a:t>“Deixem que o futuro diga a verdade e avalie cada um de acordo com o seu trabalho e realizações. O presente pertence a eles, mas o futuro pelo qual eu sempre trabalhei pertence a mim.”</a:t>
            </a:r>
          </a:p>
          <a:p>
            <a:pPr algn="r"/>
            <a:r>
              <a:rPr lang="pt-BR" b="1" dirty="0" err="1"/>
              <a:t>Nikola</a:t>
            </a:r>
            <a:r>
              <a:rPr lang="pt-BR" b="1" dirty="0"/>
              <a:t> Tesla</a:t>
            </a:r>
          </a:p>
        </p:txBody>
      </p:sp>
    </p:spTree>
    <p:extLst>
      <p:ext uri="{BB962C8B-B14F-4D97-AF65-F5344CB8AC3E}">
        <p14:creationId xmlns:p14="http://schemas.microsoft.com/office/powerpoint/2010/main" val="4814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Exercício </a:t>
            </a:r>
            <a:r>
              <a:rPr lang="pt-BR" dirty="0" err="1"/>
              <a:t>Level</a:t>
            </a:r>
            <a:r>
              <a:rPr lang="pt-BR" dirty="0"/>
              <a:t> 1: Prevendo valores</a:t>
            </a:r>
          </a:p>
        </p:txBody>
      </p:sp>
      <p:sp>
        <p:nvSpPr>
          <p:cNvPr id="14" name="Espaço Reservado para Conteúdo 2"/>
          <p:cNvSpPr>
            <a:spLocks noGrp="1"/>
          </p:cNvSpPr>
          <p:nvPr>
            <p:ph idx="1"/>
          </p:nvPr>
        </p:nvSpPr>
        <p:spPr>
          <a:xfrm>
            <a:off x="1280160" y="2181871"/>
            <a:ext cx="9628632" cy="3986213"/>
          </a:xfrm>
        </p:spPr>
        <p:txBody>
          <a:bodyPr rtlCol="0">
            <a:normAutofit/>
          </a:bodyPr>
          <a:lstStyle/>
          <a:p>
            <a:r>
              <a:rPr lang="pt-BR" sz="2400" dirty="0"/>
              <a:t>Sejam dois pontos em uma reta:</a:t>
            </a:r>
          </a:p>
          <a:p>
            <a:pPr marL="0" indent="0">
              <a:buNone/>
            </a:pPr>
            <a:r>
              <a:rPr lang="pt-BR" sz="2400" dirty="0"/>
              <a:t>A = (3,5)</a:t>
            </a:r>
            <a:r>
              <a:rPr lang="pt-BR" dirty="0"/>
              <a:t> e B = (9,15)</a:t>
            </a:r>
          </a:p>
          <a:p>
            <a:pPr marL="0" indent="0">
              <a:buNone/>
            </a:pPr>
            <a:r>
              <a:rPr lang="pt-BR" sz="2400" dirty="0"/>
              <a:t>Pergunta: Quanto vale Y quando o valor de X for 20?</a:t>
            </a:r>
          </a:p>
          <a:p>
            <a:pPr marL="0" indent="0">
              <a:buNone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92273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7CA36E-695A-426D-A8CF-3769BF8EF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Fundamentos Matemáticos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05BB284-D7A1-441B-95B9-E89D7706C8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Funções e Análise</a:t>
            </a:r>
          </a:p>
        </p:txBody>
      </p:sp>
    </p:spTree>
    <p:extLst>
      <p:ext uri="{BB962C8B-B14F-4D97-AF65-F5344CB8AC3E}">
        <p14:creationId xmlns:p14="http://schemas.microsoft.com/office/powerpoint/2010/main" val="202553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Funções</a:t>
            </a:r>
          </a:p>
        </p:txBody>
      </p:sp>
      <p:sp>
        <p:nvSpPr>
          <p:cNvPr id="14" name="Espaço Reservado para Conteúdo 2"/>
          <p:cNvSpPr>
            <a:spLocks noGrp="1"/>
          </p:cNvSpPr>
          <p:nvPr>
            <p:ph idx="1"/>
          </p:nvPr>
        </p:nvSpPr>
        <p:spPr>
          <a:xfrm>
            <a:off x="1280160" y="2181871"/>
            <a:ext cx="5422481" cy="3986213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pt-BR" sz="2400" dirty="0"/>
              <a:t>Na matemática, uma função é uma forma de mapear um valor em outro valor.</a:t>
            </a:r>
          </a:p>
          <a:p>
            <a:pPr marL="0" indent="0">
              <a:buNone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95412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Funções</a:t>
            </a:r>
          </a:p>
        </p:txBody>
      </p:sp>
      <p:sp>
        <p:nvSpPr>
          <p:cNvPr id="14" name="Espaço Reservado para Conteúdo 2"/>
          <p:cNvSpPr>
            <a:spLocks noGrp="1"/>
          </p:cNvSpPr>
          <p:nvPr>
            <p:ph idx="1"/>
          </p:nvPr>
        </p:nvSpPr>
        <p:spPr>
          <a:xfrm>
            <a:off x="1280160" y="2181871"/>
            <a:ext cx="5422481" cy="3986213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pt-BR" sz="2400" dirty="0"/>
              <a:t>Na matemática, uma função é uma forma de mapear um valor em outro valor.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85822AB-1AF4-44D6-BE9C-93130EA66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046" y="2414727"/>
            <a:ext cx="4479058" cy="375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Funções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1280160" y="2181871"/>
                <a:ext cx="5422481" cy="3986213"/>
              </a:xfrm>
            </p:spPr>
            <p:txBody>
              <a:bodyPr rtlCol="0">
                <a:normAutofit/>
              </a:bodyPr>
              <a:lstStyle/>
              <a:p>
                <a:pPr marL="0" indent="0">
                  <a:buNone/>
                </a:pPr>
                <a:r>
                  <a:rPr lang="pt-BR" sz="2400" dirty="0"/>
                  <a:t>Na matemática, uma função é uma forma de mapear um valor em outro valor.</a:t>
                </a:r>
              </a:p>
              <a:p>
                <a:pPr marL="0" indent="0">
                  <a:buNone/>
                </a:pPr>
                <a:r>
                  <a:rPr lang="pt-BR" sz="2400" dirty="0"/>
                  <a:t>Ao lado, temos uma função f que mapeia os valores de A em B. Dessa forma temos:</a:t>
                </a:r>
              </a:p>
              <a:p>
                <a:pPr marL="0" indent="0">
                  <a:buNone/>
                </a:pPr>
                <a:endParaRPr lang="pt-BR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 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∈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∈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</m:oMath>
                  </m:oMathPara>
                </a14:m>
                <a:endParaRPr lang="pt-BR" sz="2400" b="1" dirty="0"/>
              </a:p>
              <a:p>
                <a:pPr marL="0" indent="0">
                  <a:buNone/>
                </a:pPr>
                <a:endParaRPr lang="pt-BR" sz="2400" b="1" dirty="0"/>
              </a:p>
            </p:txBody>
          </p:sp>
        </mc:Choice>
        <mc:Fallback xmlns="">
          <p:sp>
            <p:nvSpPr>
              <p:cNvPr id="14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0160" y="2181871"/>
                <a:ext cx="5422481" cy="3986213"/>
              </a:xfrm>
              <a:blipFill>
                <a:blip r:embed="rId3"/>
                <a:stretch>
                  <a:fillRect l="-1685" t="-1223" r="-10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1">
            <a:extLst>
              <a:ext uri="{FF2B5EF4-FFF2-40B4-BE49-F238E27FC236}">
                <a16:creationId xmlns:a16="http://schemas.microsoft.com/office/drawing/2014/main" id="{985822AB-1AF4-44D6-BE9C-93130EA66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2046" y="2414727"/>
            <a:ext cx="4479058" cy="375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0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Funções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1280160" y="2181871"/>
                <a:ext cx="5422481" cy="3986213"/>
              </a:xfrm>
            </p:spPr>
            <p:txBody>
              <a:bodyPr rtlCol="0">
                <a:normAutofit/>
              </a:bodyPr>
              <a:lstStyle/>
              <a:p>
                <a:pPr marL="0" indent="0">
                  <a:buNone/>
                </a:pPr>
                <a:r>
                  <a:rPr lang="pt-BR" sz="2400" dirty="0"/>
                  <a:t>Na matemática, uma função é uma forma de mapear um valor em outro valor.</a:t>
                </a:r>
              </a:p>
              <a:p>
                <a:pPr marL="0" indent="0">
                  <a:buNone/>
                </a:pPr>
                <a:r>
                  <a:rPr lang="pt-BR" sz="2400" dirty="0"/>
                  <a:t>Ao lado, temos uma função f que mapeia os valores de A em B. Dessa forma temos:</a:t>
                </a:r>
              </a:p>
              <a:p>
                <a:pPr marL="0" indent="0">
                  <a:buNone/>
                </a:pPr>
                <a:endParaRPr lang="pt-BR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 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∈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∈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</m:oMath>
                  </m:oMathPara>
                </a14:m>
                <a:endParaRPr lang="pt-BR" sz="2400" b="1" dirty="0"/>
              </a:p>
              <a:p>
                <a:pPr marL="0" indent="0">
                  <a:buNone/>
                </a:pPr>
                <a:endParaRPr lang="pt-BR" sz="2400" b="1" dirty="0"/>
              </a:p>
              <a:p>
                <a:pPr marL="0" indent="0">
                  <a:buNone/>
                </a:pPr>
                <a:r>
                  <a:rPr lang="pt-BR" sz="2400" dirty="0"/>
                  <a:t>Outro exemplo: </a:t>
                </a:r>
                <a14:m>
                  <m:oMath xmlns:m="http://schemas.openxmlformats.org/officeDocument/2006/math">
                    <m:r>
                      <a:rPr lang="pt-BR" sz="24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pt-BR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pt-BR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pt-BR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sz="2400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pt-BR" sz="2400" b="1" dirty="0"/>
              </a:p>
            </p:txBody>
          </p:sp>
        </mc:Choice>
        <mc:Fallback xmlns="">
          <p:sp>
            <p:nvSpPr>
              <p:cNvPr id="14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0160" y="2181871"/>
                <a:ext cx="5422481" cy="3986213"/>
              </a:xfrm>
              <a:blipFill>
                <a:blip r:embed="rId3"/>
                <a:stretch>
                  <a:fillRect l="-1685" t="-1223" r="-10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1">
            <a:extLst>
              <a:ext uri="{FF2B5EF4-FFF2-40B4-BE49-F238E27FC236}">
                <a16:creationId xmlns:a16="http://schemas.microsoft.com/office/drawing/2014/main" id="{985822AB-1AF4-44D6-BE9C-93130EA66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2046" y="2414727"/>
            <a:ext cx="4479058" cy="3753358"/>
          </a:xfrm>
          <a:prstGeom prst="rect">
            <a:avLst/>
          </a:prstGeom>
        </p:spPr>
      </p:pic>
      <p:pic>
        <p:nvPicPr>
          <p:cNvPr id="6" name="Gráfico 5" descr="Quebra-cabeças">
            <a:extLst>
              <a:ext uri="{FF2B5EF4-FFF2-40B4-BE49-F238E27FC236}">
                <a16:creationId xmlns:a16="http://schemas.microsoft.com/office/drawing/2014/main" id="{22CFC7FC-D958-46E5-85DB-3C567C855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81200" y="5315907"/>
            <a:ext cx="852177" cy="85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12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Funções</a:t>
            </a:r>
          </a:p>
        </p:txBody>
      </p:sp>
      <p:sp>
        <p:nvSpPr>
          <p:cNvPr id="14" name="Espaço Reservado para Conteúdo 2"/>
          <p:cNvSpPr>
            <a:spLocks noGrp="1"/>
          </p:cNvSpPr>
          <p:nvPr>
            <p:ph idx="1"/>
          </p:nvPr>
        </p:nvSpPr>
        <p:spPr>
          <a:xfrm>
            <a:off x="401270" y="2146361"/>
            <a:ext cx="6461168" cy="3986213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pt-BR" sz="2400" dirty="0"/>
              <a:t>Uma função, por sua vez, pode ser mapeada em outra função, resultando numa operação chamada de composição.</a:t>
            </a:r>
          </a:p>
        </p:txBody>
      </p:sp>
    </p:spTree>
    <p:extLst>
      <p:ext uri="{BB962C8B-B14F-4D97-AF65-F5344CB8AC3E}">
        <p14:creationId xmlns:p14="http://schemas.microsoft.com/office/powerpoint/2010/main" val="152802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Funções</a:t>
            </a:r>
          </a:p>
        </p:txBody>
      </p:sp>
      <p:sp>
        <p:nvSpPr>
          <p:cNvPr id="14" name="Espaço Reservado para Conteúdo 2"/>
          <p:cNvSpPr>
            <a:spLocks noGrp="1"/>
          </p:cNvSpPr>
          <p:nvPr>
            <p:ph idx="1"/>
          </p:nvPr>
        </p:nvSpPr>
        <p:spPr>
          <a:xfrm>
            <a:off x="401270" y="2146361"/>
            <a:ext cx="6461168" cy="3986213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pt-BR" sz="2400" dirty="0"/>
              <a:t>Uma função, por sua vez, pode ser mapeada em outra função, resultando numa operação chamada de composição.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194EC50-E4D4-451F-877F-918408C36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339" y="3157537"/>
            <a:ext cx="4900983" cy="274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5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Funções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401270" y="2146361"/>
                <a:ext cx="6461168" cy="3986213"/>
              </a:xfrm>
            </p:spPr>
            <p:txBody>
              <a:bodyPr rtlCol="0">
                <a:normAutofit/>
              </a:bodyPr>
              <a:lstStyle/>
              <a:p>
                <a:pPr marL="0" indent="0">
                  <a:buNone/>
                </a:pPr>
                <a:r>
                  <a:rPr lang="pt-BR" sz="2400" dirty="0"/>
                  <a:t>Uma função, por sua vez, pode ser mapeada em outra função, resultando numa operação chamada de composição.</a:t>
                </a:r>
              </a:p>
              <a:p>
                <a:pPr marL="0" indent="0">
                  <a:buNone/>
                </a:pPr>
                <a:r>
                  <a:rPr lang="pt-BR" sz="2400" dirty="0"/>
                  <a:t>Nesse caso, temos uma função composta:</a:t>
                </a:r>
              </a:p>
              <a:p>
                <a:pPr marL="0" indent="0">
                  <a:buNone/>
                </a:pPr>
                <a:endParaRPr lang="pt-BR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14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1270" y="2146361"/>
                <a:ext cx="6461168" cy="3986213"/>
              </a:xfrm>
              <a:blipFill>
                <a:blip r:embed="rId3"/>
                <a:stretch>
                  <a:fillRect l="-1509" t="-1223" r="-198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7194EC50-E4D4-451F-877F-918408C36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339" y="3157537"/>
            <a:ext cx="4900983" cy="274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24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Análise de Funções – Caso 1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9662D49-A960-4791-8876-D0DC19EF1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149" y="2602218"/>
            <a:ext cx="7027728" cy="367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5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A57F0BA-9C38-44E2-92AA-A6BCB0AC4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075" y="1209675"/>
            <a:ext cx="718185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2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Análise de Funções – Caso 2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D7F3BA1-496E-46F6-9814-85F0402C8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55" y="2782541"/>
            <a:ext cx="5680400" cy="294355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A68D3B3-7322-4E4B-B116-C48CB2E82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544" y="2728715"/>
            <a:ext cx="3825914" cy="301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4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Análise de Funções – Caso 3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E2315E7-D34D-4B51-A800-9B7861B47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316" y="2603376"/>
            <a:ext cx="7936589" cy="353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8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Análise de Funções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1A2CB8C-0C31-44D9-9D61-A4ABC8B373AB}"/>
              </a:ext>
            </a:extLst>
          </p:cNvPr>
          <p:cNvSpPr txBox="1"/>
          <p:nvPr/>
        </p:nvSpPr>
        <p:spPr>
          <a:xfrm>
            <a:off x="1837633" y="3429000"/>
            <a:ext cx="85136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Qual a diferença entre as funções apresentadas? Como representar isso de forma matemática, e não visual?</a:t>
            </a:r>
          </a:p>
        </p:txBody>
      </p:sp>
    </p:spTree>
    <p:extLst>
      <p:ext uri="{BB962C8B-B14F-4D97-AF65-F5344CB8AC3E}">
        <p14:creationId xmlns:p14="http://schemas.microsoft.com/office/powerpoint/2010/main" val="329631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Análise de Funções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1A2CB8C-0C31-44D9-9D61-A4ABC8B373AB}"/>
              </a:ext>
            </a:extLst>
          </p:cNvPr>
          <p:cNvSpPr txBox="1"/>
          <p:nvPr/>
        </p:nvSpPr>
        <p:spPr>
          <a:xfrm>
            <a:off x="1464816" y="2299317"/>
            <a:ext cx="85136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Caso 1: As funções são paralelas aos eixos X e Y. Também chamadas de funções constantes. Elas </a:t>
            </a:r>
            <a:r>
              <a:rPr lang="pt-BR" sz="2000" b="1" u="sng" dirty="0"/>
              <a:t>não possuem inclinação </a:t>
            </a:r>
            <a:r>
              <a:rPr lang="pt-BR" sz="2000" b="1" dirty="0"/>
              <a:t>em relação ao eixo X.</a:t>
            </a:r>
          </a:p>
        </p:txBody>
      </p:sp>
    </p:spTree>
    <p:extLst>
      <p:ext uri="{BB962C8B-B14F-4D97-AF65-F5344CB8AC3E}">
        <p14:creationId xmlns:p14="http://schemas.microsoft.com/office/powerpoint/2010/main" val="348886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Análise de Funções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1A2CB8C-0C31-44D9-9D61-A4ABC8B373AB}"/>
              </a:ext>
            </a:extLst>
          </p:cNvPr>
          <p:cNvSpPr txBox="1"/>
          <p:nvPr/>
        </p:nvSpPr>
        <p:spPr>
          <a:xfrm>
            <a:off x="1464816" y="2299317"/>
            <a:ext cx="85136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Caso 1: As funções são paralelas aos eixos X e Y. Também chamadas de funções constantes. Elas </a:t>
            </a:r>
            <a:r>
              <a:rPr lang="pt-BR" sz="2000" b="1" u="sng" dirty="0"/>
              <a:t>não possuem inclinação </a:t>
            </a:r>
            <a:r>
              <a:rPr lang="pt-BR" sz="2000" b="1" dirty="0"/>
              <a:t>em relação ao eixo X.</a:t>
            </a:r>
          </a:p>
          <a:p>
            <a:endParaRPr lang="pt-BR" sz="2000" b="1" dirty="0"/>
          </a:p>
          <a:p>
            <a:r>
              <a:rPr lang="pt-BR" sz="2000" b="1" dirty="0"/>
              <a:t>Caso 2: As funções são lineares (do tipo y = </a:t>
            </a:r>
            <a:r>
              <a:rPr lang="pt-BR" sz="2000" b="1" dirty="0" err="1"/>
              <a:t>ax</a:t>
            </a:r>
            <a:r>
              <a:rPr lang="pt-BR" sz="2000" b="1" dirty="0"/>
              <a:t> + b) e </a:t>
            </a:r>
            <a:r>
              <a:rPr lang="pt-BR" sz="2000" b="1" u="sng" dirty="0"/>
              <a:t>possuem uma inclinação constante</a:t>
            </a:r>
            <a:r>
              <a:rPr lang="pt-BR" sz="2000" b="1" dirty="0"/>
              <a:t> com relação ao eixo X.</a:t>
            </a:r>
          </a:p>
          <a:p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361393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Análise de Funções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1A2CB8C-0C31-44D9-9D61-A4ABC8B373AB}"/>
              </a:ext>
            </a:extLst>
          </p:cNvPr>
          <p:cNvSpPr txBox="1"/>
          <p:nvPr/>
        </p:nvSpPr>
        <p:spPr>
          <a:xfrm>
            <a:off x="1464816" y="2299317"/>
            <a:ext cx="851368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Caso 1: As funções são paralelas aos eixos X e Y. Também chamadas de funções constantes. Elas </a:t>
            </a:r>
            <a:r>
              <a:rPr lang="pt-BR" sz="2000" b="1" u="sng" dirty="0"/>
              <a:t>não possuem inclinação </a:t>
            </a:r>
            <a:r>
              <a:rPr lang="pt-BR" sz="2000" b="1" dirty="0"/>
              <a:t>em relação ao eixo X.</a:t>
            </a:r>
          </a:p>
          <a:p>
            <a:endParaRPr lang="pt-BR" sz="2000" b="1" dirty="0"/>
          </a:p>
          <a:p>
            <a:r>
              <a:rPr lang="pt-BR" sz="2000" b="1" dirty="0"/>
              <a:t>Caso 2: As funções são lineares (do tipo y = </a:t>
            </a:r>
            <a:r>
              <a:rPr lang="pt-BR" sz="2000" b="1" dirty="0" err="1"/>
              <a:t>ax</a:t>
            </a:r>
            <a:r>
              <a:rPr lang="pt-BR" sz="2000" b="1" dirty="0"/>
              <a:t> + b) e </a:t>
            </a:r>
            <a:r>
              <a:rPr lang="pt-BR" sz="2000" b="1" u="sng" dirty="0"/>
              <a:t>possuem uma inclinação constante</a:t>
            </a:r>
            <a:r>
              <a:rPr lang="pt-BR" sz="2000" b="1" dirty="0"/>
              <a:t> com relação ao eixo X.</a:t>
            </a:r>
          </a:p>
          <a:p>
            <a:endParaRPr lang="pt-BR" sz="2000" b="1" dirty="0"/>
          </a:p>
          <a:p>
            <a:endParaRPr lang="pt-BR" sz="2000" b="1" dirty="0"/>
          </a:p>
          <a:p>
            <a:r>
              <a:rPr lang="pt-BR" sz="2000" b="1" dirty="0"/>
              <a:t>Caso 3: As funções não são lineares, pois </a:t>
            </a:r>
            <a:r>
              <a:rPr lang="pt-BR" sz="2000" b="1" u="sng" dirty="0"/>
              <a:t>sua inclinação varia</a:t>
            </a:r>
            <a:r>
              <a:rPr lang="pt-BR" sz="2000" b="1" dirty="0"/>
              <a:t> ao longo do eixo X. Nessa caso específico, são </a:t>
            </a:r>
            <a:r>
              <a:rPr lang="pt-BR" sz="2000" b="1" u="sng" dirty="0"/>
              <a:t>funções quadráticas</a:t>
            </a:r>
            <a:r>
              <a:rPr lang="pt-BR" sz="2000" b="1" dirty="0"/>
              <a:t>:</a:t>
            </a:r>
          </a:p>
          <a:p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287770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Análise de Funções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01A2CB8C-0C31-44D9-9D61-A4ABC8B373AB}"/>
                  </a:ext>
                </a:extLst>
              </p:cNvPr>
              <p:cNvSpPr txBox="1"/>
              <p:nvPr/>
            </p:nvSpPr>
            <p:spPr>
              <a:xfrm>
                <a:off x="1464816" y="2299317"/>
                <a:ext cx="8513685" cy="4100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b="1" dirty="0"/>
                  <a:t>Caso 1: As funções são paralelas aos eixos X e Y. Também chamadas de funções constantes. Elas </a:t>
                </a:r>
                <a:r>
                  <a:rPr lang="pt-BR" sz="2000" b="1" u="sng" dirty="0"/>
                  <a:t>não possuem inclinação </a:t>
                </a:r>
                <a:r>
                  <a:rPr lang="pt-BR" sz="2000" b="1" dirty="0"/>
                  <a:t>em relação ao eixo X.</a:t>
                </a:r>
              </a:p>
              <a:p>
                <a:endParaRPr lang="pt-BR" sz="2000" b="1" dirty="0"/>
              </a:p>
              <a:p>
                <a:r>
                  <a:rPr lang="pt-BR" sz="2000" b="1" dirty="0"/>
                  <a:t>Caso 2: As funções são lineares (do tipo y = </a:t>
                </a:r>
                <a:r>
                  <a:rPr lang="pt-BR" sz="2000" b="1" dirty="0" err="1"/>
                  <a:t>ax</a:t>
                </a:r>
                <a:r>
                  <a:rPr lang="pt-BR" sz="2000" b="1" dirty="0"/>
                  <a:t> + b) e </a:t>
                </a:r>
                <a:r>
                  <a:rPr lang="pt-BR" sz="2000" b="1" u="sng" dirty="0"/>
                  <a:t>possuem uma inclinação constante</a:t>
                </a:r>
                <a:r>
                  <a:rPr lang="pt-BR" sz="2000" b="1" dirty="0"/>
                  <a:t> com relação ao eixo X.</a:t>
                </a:r>
              </a:p>
              <a:p>
                <a:endParaRPr lang="pt-BR" sz="2000" b="1" dirty="0"/>
              </a:p>
              <a:p>
                <a:endParaRPr lang="pt-BR" sz="2000" b="1" dirty="0"/>
              </a:p>
              <a:p>
                <a:r>
                  <a:rPr lang="pt-BR" sz="2000" b="1" dirty="0"/>
                  <a:t>Caso 3: As funções não são lineares, pois </a:t>
                </a:r>
                <a:r>
                  <a:rPr lang="pt-BR" sz="2000" b="1" u="sng" dirty="0"/>
                  <a:t>sua inclinação varia</a:t>
                </a:r>
                <a:r>
                  <a:rPr lang="pt-BR" sz="2000" b="1" dirty="0"/>
                  <a:t> ao longo do eixo X. Nessa caso específico, são </a:t>
                </a:r>
                <a:r>
                  <a:rPr lang="pt-BR" sz="2000" b="1" u="sng" dirty="0"/>
                  <a:t>funções quadráticas</a:t>
                </a:r>
                <a:r>
                  <a:rPr lang="pt-BR" sz="2000" b="1" dirty="0"/>
                  <a:t>:</a:t>
                </a:r>
              </a:p>
              <a:p>
                <a:endParaRPr lang="pt-BR" sz="20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pt-BR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pt-B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pt-BR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pt-BR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pt-BR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pt-BR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0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pt-BR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t-BR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0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pt-BR" sz="2000" b="1" dirty="0"/>
              </a:p>
              <a:p>
                <a:endParaRPr lang="pt-BR" sz="2000" b="1" dirty="0"/>
              </a:p>
              <a:p>
                <a:r>
                  <a:rPr lang="pt-BR" sz="2000" b="1" dirty="0"/>
                  <a:t>A parte com x² é a parte não linear da função.</a:t>
                </a:r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01A2CB8C-0C31-44D9-9D61-A4ABC8B37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816" y="2299317"/>
                <a:ext cx="8513685" cy="4100418"/>
              </a:xfrm>
              <a:prstGeom prst="rect">
                <a:avLst/>
              </a:prstGeom>
              <a:blipFill>
                <a:blip r:embed="rId3"/>
                <a:stretch>
                  <a:fillRect l="-716" t="-743" r="-573" b="-163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áfico 5" descr="Quebra-cabeças">
            <a:extLst>
              <a:ext uri="{FF2B5EF4-FFF2-40B4-BE49-F238E27FC236}">
                <a16:creationId xmlns:a16="http://schemas.microsoft.com/office/drawing/2014/main" id="{241B32A9-D98A-4CFE-BF88-3FC329B6D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27903" y="5892955"/>
            <a:ext cx="597153" cy="59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2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Análise de Funções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1A2CB8C-0C31-44D9-9D61-A4ABC8B373AB}"/>
              </a:ext>
            </a:extLst>
          </p:cNvPr>
          <p:cNvSpPr txBox="1"/>
          <p:nvPr/>
        </p:nvSpPr>
        <p:spPr>
          <a:xfrm>
            <a:off x="1464816" y="2299317"/>
            <a:ext cx="85136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Em todos os casos, percebe-se que a inclinação da curva em relação ao eixo X é uma característica que difere cada caso de outro.</a:t>
            </a:r>
          </a:p>
          <a:p>
            <a:endParaRPr lang="pt-BR" sz="2000" b="1" dirty="0"/>
          </a:p>
          <a:p>
            <a:endParaRPr lang="pt-BR" sz="2000" b="1" dirty="0"/>
          </a:p>
          <a:p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90008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Análise de Funções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1A2CB8C-0C31-44D9-9D61-A4ABC8B373AB}"/>
              </a:ext>
            </a:extLst>
          </p:cNvPr>
          <p:cNvSpPr txBox="1"/>
          <p:nvPr/>
        </p:nvSpPr>
        <p:spPr>
          <a:xfrm>
            <a:off x="1464816" y="2299317"/>
            <a:ext cx="851368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Em todos os casos, percebe-se que a inclinação da curva em relação ao eixo X é uma característica que difere cada caso de outro.</a:t>
            </a:r>
          </a:p>
          <a:p>
            <a:endParaRPr lang="pt-BR" sz="2000" b="1" dirty="0"/>
          </a:p>
          <a:p>
            <a:r>
              <a:rPr lang="pt-BR" sz="2000" b="1" dirty="0"/>
              <a:t>Essa característica possui um nome mais adequado: DERIVADA!</a:t>
            </a:r>
          </a:p>
          <a:p>
            <a:endParaRPr lang="pt-BR" sz="2000" b="1" dirty="0"/>
          </a:p>
          <a:p>
            <a:endParaRPr lang="pt-BR" sz="2000" b="1" dirty="0"/>
          </a:p>
          <a:p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329743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Análise de Funções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1A2CB8C-0C31-44D9-9D61-A4ABC8B373AB}"/>
              </a:ext>
            </a:extLst>
          </p:cNvPr>
          <p:cNvSpPr txBox="1"/>
          <p:nvPr/>
        </p:nvSpPr>
        <p:spPr>
          <a:xfrm>
            <a:off x="1464816" y="2299317"/>
            <a:ext cx="85136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Em todos os casos, percebe-se que a inclinação da curva em relação ao eixo X é uma característica que difere cada caso de outro.</a:t>
            </a:r>
          </a:p>
          <a:p>
            <a:endParaRPr lang="pt-BR" sz="2000" b="1" dirty="0"/>
          </a:p>
          <a:p>
            <a:r>
              <a:rPr lang="pt-BR" sz="2000" b="1" dirty="0"/>
              <a:t>Essa característica possui um nome mais adequado: DERIVADA!</a:t>
            </a:r>
          </a:p>
          <a:p>
            <a:endParaRPr lang="pt-BR" sz="2000" b="1" dirty="0"/>
          </a:p>
          <a:p>
            <a:r>
              <a:rPr lang="pt-BR" sz="2000" b="1" dirty="0"/>
              <a:t>Revendo os casos usando a nomenclatura nova:</a:t>
            </a:r>
          </a:p>
          <a:p>
            <a:endParaRPr lang="pt-BR" sz="2000" b="1" dirty="0"/>
          </a:p>
          <a:p>
            <a:r>
              <a:rPr lang="pt-BR" sz="2000" b="1" dirty="0"/>
              <a:t>Caso 1: Função constante &gt;&gt; Derivada Zero</a:t>
            </a:r>
          </a:p>
          <a:p>
            <a:r>
              <a:rPr lang="pt-BR" sz="2000" b="1" dirty="0"/>
              <a:t>Caso 2: Função linear &gt;&gt; Derivada Constante</a:t>
            </a:r>
          </a:p>
          <a:p>
            <a:r>
              <a:rPr lang="pt-BR" sz="2000" b="1" dirty="0"/>
              <a:t>Caso 3: Função quadrática &gt;&gt; Derivada Variável</a:t>
            </a:r>
          </a:p>
          <a:p>
            <a:endParaRPr lang="pt-BR" sz="2000" b="1" dirty="0"/>
          </a:p>
          <a:p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108433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9E8E987-AE5F-485F-A07E-18ADF4A86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325" y="1319212"/>
            <a:ext cx="546735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0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Análise de Funções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D06D4D1-0547-4D88-A0F0-BE405AD80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649" y="2307362"/>
            <a:ext cx="3762375" cy="3486150"/>
          </a:xfrm>
          <a:prstGeom prst="rect">
            <a:avLst/>
          </a:prstGeom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216D81E9-FEDB-4B6C-BB2A-718843566491}"/>
              </a:ext>
            </a:extLst>
          </p:cNvPr>
          <p:cNvCxnSpPr/>
          <p:nvPr/>
        </p:nvCxnSpPr>
        <p:spPr>
          <a:xfrm flipV="1">
            <a:off x="2911876" y="2920753"/>
            <a:ext cx="479394" cy="52761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02690B9-0364-406A-B2BA-706130D80F50}"/>
              </a:ext>
            </a:extLst>
          </p:cNvPr>
          <p:cNvSpPr txBox="1"/>
          <p:nvPr/>
        </p:nvSpPr>
        <p:spPr>
          <a:xfrm>
            <a:off x="2911876" y="2551421"/>
            <a:ext cx="1674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Ponto P: (</a:t>
            </a:r>
            <a:r>
              <a:rPr lang="pt-BR" dirty="0" err="1"/>
              <a:t>xP</a:t>
            </a:r>
            <a:r>
              <a:rPr lang="pt-BR" dirty="0"/>
              <a:t>, </a:t>
            </a:r>
            <a:r>
              <a:rPr lang="pt-BR" dirty="0" err="1"/>
              <a:t>yP</a:t>
            </a:r>
            <a:r>
              <a:rPr lang="pt-BR" dirty="0"/>
              <a:t>)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E0D5EAE9-0039-4662-98F3-2EAF7776F82B}"/>
              </a:ext>
            </a:extLst>
          </p:cNvPr>
          <p:cNvCxnSpPr/>
          <p:nvPr/>
        </p:nvCxnSpPr>
        <p:spPr>
          <a:xfrm>
            <a:off x="3497802" y="3448365"/>
            <a:ext cx="230819" cy="493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F9829B8-4D62-46FC-945F-B04C90EE2F07}"/>
              </a:ext>
            </a:extLst>
          </p:cNvPr>
          <p:cNvSpPr txBox="1"/>
          <p:nvPr/>
        </p:nvSpPr>
        <p:spPr>
          <a:xfrm>
            <a:off x="3861786" y="3669475"/>
            <a:ext cx="11857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Reta paralela ao eixo x</a:t>
            </a:r>
          </a:p>
        </p:txBody>
      </p:sp>
    </p:spTree>
    <p:extLst>
      <p:ext uri="{BB962C8B-B14F-4D97-AF65-F5344CB8AC3E}">
        <p14:creationId xmlns:p14="http://schemas.microsoft.com/office/powerpoint/2010/main" val="182808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Análise de Funções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D06D4D1-0547-4D88-A0F0-BE405AD80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649" y="2307362"/>
            <a:ext cx="3762375" cy="3486150"/>
          </a:xfrm>
          <a:prstGeom prst="rect">
            <a:avLst/>
          </a:prstGeom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216D81E9-FEDB-4B6C-BB2A-718843566491}"/>
              </a:ext>
            </a:extLst>
          </p:cNvPr>
          <p:cNvCxnSpPr/>
          <p:nvPr/>
        </p:nvCxnSpPr>
        <p:spPr>
          <a:xfrm flipV="1">
            <a:off x="2911876" y="2920753"/>
            <a:ext cx="479394" cy="52761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02690B9-0364-406A-B2BA-706130D80F50}"/>
              </a:ext>
            </a:extLst>
          </p:cNvPr>
          <p:cNvSpPr txBox="1"/>
          <p:nvPr/>
        </p:nvSpPr>
        <p:spPr>
          <a:xfrm>
            <a:off x="2911876" y="2551421"/>
            <a:ext cx="1674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Ponto P: (</a:t>
            </a:r>
            <a:r>
              <a:rPr lang="pt-BR" dirty="0" err="1"/>
              <a:t>xP</a:t>
            </a:r>
            <a:r>
              <a:rPr lang="pt-BR" dirty="0"/>
              <a:t>, </a:t>
            </a:r>
            <a:r>
              <a:rPr lang="pt-BR" dirty="0" err="1"/>
              <a:t>yP</a:t>
            </a:r>
            <a:r>
              <a:rPr lang="pt-BR" dirty="0"/>
              <a:t>)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B4A3B7F-E37C-4F04-95DC-60BB48540D9E}"/>
              </a:ext>
            </a:extLst>
          </p:cNvPr>
          <p:cNvSpPr txBox="1"/>
          <p:nvPr/>
        </p:nvSpPr>
        <p:spPr>
          <a:xfrm>
            <a:off x="5974672" y="2307362"/>
            <a:ext cx="4934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ponto P na curva quadrática representa o ponto de maior valor do Y. Esse é o valor máximo da função quadrática.</a:t>
            </a:r>
          </a:p>
          <a:p>
            <a:endParaRPr lang="pt-BR" dirty="0"/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E0D5EAE9-0039-4662-98F3-2EAF7776F82B}"/>
              </a:ext>
            </a:extLst>
          </p:cNvPr>
          <p:cNvCxnSpPr/>
          <p:nvPr/>
        </p:nvCxnSpPr>
        <p:spPr>
          <a:xfrm>
            <a:off x="3497802" y="3448365"/>
            <a:ext cx="230819" cy="493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F9829B8-4D62-46FC-945F-B04C90EE2F07}"/>
              </a:ext>
            </a:extLst>
          </p:cNvPr>
          <p:cNvSpPr txBox="1"/>
          <p:nvPr/>
        </p:nvSpPr>
        <p:spPr>
          <a:xfrm>
            <a:off x="3861786" y="3669475"/>
            <a:ext cx="11857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Reta paralela ao eixo x</a:t>
            </a:r>
          </a:p>
        </p:txBody>
      </p:sp>
    </p:spTree>
    <p:extLst>
      <p:ext uri="{BB962C8B-B14F-4D97-AF65-F5344CB8AC3E}">
        <p14:creationId xmlns:p14="http://schemas.microsoft.com/office/powerpoint/2010/main" val="79854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Análise de Funções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D06D4D1-0547-4D88-A0F0-BE405AD80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649" y="2307362"/>
            <a:ext cx="3762375" cy="3486150"/>
          </a:xfrm>
          <a:prstGeom prst="rect">
            <a:avLst/>
          </a:prstGeom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216D81E9-FEDB-4B6C-BB2A-718843566491}"/>
              </a:ext>
            </a:extLst>
          </p:cNvPr>
          <p:cNvCxnSpPr/>
          <p:nvPr/>
        </p:nvCxnSpPr>
        <p:spPr>
          <a:xfrm flipV="1">
            <a:off x="2911876" y="2920753"/>
            <a:ext cx="479394" cy="52761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02690B9-0364-406A-B2BA-706130D80F50}"/>
              </a:ext>
            </a:extLst>
          </p:cNvPr>
          <p:cNvSpPr txBox="1"/>
          <p:nvPr/>
        </p:nvSpPr>
        <p:spPr>
          <a:xfrm>
            <a:off x="2911876" y="2551421"/>
            <a:ext cx="1674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Ponto P: (</a:t>
            </a:r>
            <a:r>
              <a:rPr lang="pt-BR" dirty="0" err="1"/>
              <a:t>xP</a:t>
            </a:r>
            <a:r>
              <a:rPr lang="pt-BR" dirty="0"/>
              <a:t>, </a:t>
            </a:r>
            <a:r>
              <a:rPr lang="pt-BR" dirty="0" err="1"/>
              <a:t>yP</a:t>
            </a:r>
            <a:r>
              <a:rPr lang="pt-BR" dirty="0"/>
              <a:t>)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B4A3B7F-E37C-4F04-95DC-60BB48540D9E}"/>
              </a:ext>
            </a:extLst>
          </p:cNvPr>
          <p:cNvSpPr txBox="1"/>
          <p:nvPr/>
        </p:nvSpPr>
        <p:spPr>
          <a:xfrm>
            <a:off x="5974672" y="2307362"/>
            <a:ext cx="49341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ponto P na curva quadrática representa o ponto de maior valor do Y. Esse é o valor máximo da função quadrática.</a:t>
            </a:r>
          </a:p>
          <a:p>
            <a:endParaRPr lang="pt-BR" dirty="0"/>
          </a:p>
          <a:p>
            <a:r>
              <a:rPr lang="pt-BR" dirty="0"/>
              <a:t>A principal característica do ponto de máximo é que a inclinação da reta tangente (em vermelho) não existe, resultando em uma </a:t>
            </a:r>
            <a:r>
              <a:rPr lang="pt-BR" b="1" u="sng" dirty="0"/>
              <a:t>derivada igual a zero.</a:t>
            </a:r>
          </a:p>
          <a:p>
            <a:endParaRPr lang="pt-BR" b="1" u="sng" dirty="0"/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E0D5EAE9-0039-4662-98F3-2EAF7776F82B}"/>
              </a:ext>
            </a:extLst>
          </p:cNvPr>
          <p:cNvCxnSpPr/>
          <p:nvPr/>
        </p:nvCxnSpPr>
        <p:spPr>
          <a:xfrm>
            <a:off x="3497802" y="3448365"/>
            <a:ext cx="230819" cy="493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F9829B8-4D62-46FC-945F-B04C90EE2F07}"/>
              </a:ext>
            </a:extLst>
          </p:cNvPr>
          <p:cNvSpPr txBox="1"/>
          <p:nvPr/>
        </p:nvSpPr>
        <p:spPr>
          <a:xfrm>
            <a:off x="3861786" y="3669475"/>
            <a:ext cx="11857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Reta paralela ao eixo x</a:t>
            </a:r>
          </a:p>
        </p:txBody>
      </p:sp>
    </p:spTree>
    <p:extLst>
      <p:ext uri="{BB962C8B-B14F-4D97-AF65-F5344CB8AC3E}">
        <p14:creationId xmlns:p14="http://schemas.microsoft.com/office/powerpoint/2010/main" val="179396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Análise de Funções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D06D4D1-0547-4D88-A0F0-BE405AD80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649" y="2307362"/>
            <a:ext cx="3762375" cy="3486150"/>
          </a:xfrm>
          <a:prstGeom prst="rect">
            <a:avLst/>
          </a:prstGeom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216D81E9-FEDB-4B6C-BB2A-718843566491}"/>
              </a:ext>
            </a:extLst>
          </p:cNvPr>
          <p:cNvCxnSpPr/>
          <p:nvPr/>
        </p:nvCxnSpPr>
        <p:spPr>
          <a:xfrm flipV="1">
            <a:off x="2911876" y="2920753"/>
            <a:ext cx="479394" cy="52761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02690B9-0364-406A-B2BA-706130D80F50}"/>
              </a:ext>
            </a:extLst>
          </p:cNvPr>
          <p:cNvSpPr txBox="1"/>
          <p:nvPr/>
        </p:nvSpPr>
        <p:spPr>
          <a:xfrm>
            <a:off x="2911876" y="2551421"/>
            <a:ext cx="1674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Ponto P: (</a:t>
            </a:r>
            <a:r>
              <a:rPr lang="pt-BR" dirty="0" err="1"/>
              <a:t>xP</a:t>
            </a:r>
            <a:r>
              <a:rPr lang="pt-BR" dirty="0"/>
              <a:t>, </a:t>
            </a:r>
            <a:r>
              <a:rPr lang="pt-BR" dirty="0" err="1"/>
              <a:t>yP</a:t>
            </a:r>
            <a:r>
              <a:rPr lang="pt-BR" dirty="0"/>
              <a:t>)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B4A3B7F-E37C-4F04-95DC-60BB48540D9E}"/>
              </a:ext>
            </a:extLst>
          </p:cNvPr>
          <p:cNvSpPr txBox="1"/>
          <p:nvPr/>
        </p:nvSpPr>
        <p:spPr>
          <a:xfrm>
            <a:off x="5974672" y="2307362"/>
            <a:ext cx="49341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ponto P na curva quadrática representa o ponto de maior valor do Y. Esse é o valor máximo da função quadrática.</a:t>
            </a:r>
          </a:p>
          <a:p>
            <a:endParaRPr lang="pt-BR" dirty="0"/>
          </a:p>
          <a:p>
            <a:r>
              <a:rPr lang="pt-BR" dirty="0"/>
              <a:t>A principal característica do ponto de máximo é que a inclinação da reta tangente (em vermelho) não existe, resultando em uma </a:t>
            </a:r>
            <a:r>
              <a:rPr lang="pt-BR" b="1" u="sng" dirty="0"/>
              <a:t>derivada igual a zero.</a:t>
            </a:r>
          </a:p>
          <a:p>
            <a:endParaRPr lang="pt-BR" b="1" u="sng" dirty="0"/>
          </a:p>
          <a:p>
            <a:r>
              <a:rPr lang="pt-BR" dirty="0"/>
              <a:t>Caso a curva tenha sua barriga para baixo, o ponto P se torna ponto de mínimo, e sua derivada continua igual a zero.</a:t>
            </a:r>
          </a:p>
          <a:p>
            <a:endParaRPr lang="pt-BR" dirty="0"/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E0D5EAE9-0039-4662-98F3-2EAF7776F82B}"/>
              </a:ext>
            </a:extLst>
          </p:cNvPr>
          <p:cNvCxnSpPr/>
          <p:nvPr/>
        </p:nvCxnSpPr>
        <p:spPr>
          <a:xfrm>
            <a:off x="3497802" y="3448365"/>
            <a:ext cx="230819" cy="493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F9829B8-4D62-46FC-945F-B04C90EE2F07}"/>
              </a:ext>
            </a:extLst>
          </p:cNvPr>
          <p:cNvSpPr txBox="1"/>
          <p:nvPr/>
        </p:nvSpPr>
        <p:spPr>
          <a:xfrm>
            <a:off x="3861786" y="3669475"/>
            <a:ext cx="11857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Reta paralela ao eixo x</a:t>
            </a:r>
          </a:p>
        </p:txBody>
      </p:sp>
    </p:spTree>
    <p:extLst>
      <p:ext uri="{BB962C8B-B14F-4D97-AF65-F5344CB8AC3E}">
        <p14:creationId xmlns:p14="http://schemas.microsoft.com/office/powerpoint/2010/main" val="278773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Análise de Funções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D06D4D1-0547-4D88-A0F0-BE405AD80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649" y="2307362"/>
            <a:ext cx="3762375" cy="3486150"/>
          </a:xfrm>
          <a:prstGeom prst="rect">
            <a:avLst/>
          </a:prstGeom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216D81E9-FEDB-4B6C-BB2A-718843566491}"/>
              </a:ext>
            </a:extLst>
          </p:cNvPr>
          <p:cNvCxnSpPr/>
          <p:nvPr/>
        </p:nvCxnSpPr>
        <p:spPr>
          <a:xfrm flipV="1">
            <a:off x="2911876" y="2920753"/>
            <a:ext cx="479394" cy="52761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02690B9-0364-406A-B2BA-706130D80F50}"/>
              </a:ext>
            </a:extLst>
          </p:cNvPr>
          <p:cNvSpPr txBox="1"/>
          <p:nvPr/>
        </p:nvSpPr>
        <p:spPr>
          <a:xfrm>
            <a:off x="2911876" y="2551421"/>
            <a:ext cx="1674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Ponto P: (</a:t>
            </a:r>
            <a:r>
              <a:rPr lang="pt-BR" dirty="0" err="1"/>
              <a:t>xP</a:t>
            </a:r>
            <a:r>
              <a:rPr lang="pt-BR" dirty="0"/>
              <a:t>, </a:t>
            </a:r>
            <a:r>
              <a:rPr lang="pt-BR" dirty="0" err="1"/>
              <a:t>yP</a:t>
            </a:r>
            <a:r>
              <a:rPr lang="pt-BR" dirty="0"/>
              <a:t>)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B4A3B7F-E37C-4F04-95DC-60BB48540D9E}"/>
              </a:ext>
            </a:extLst>
          </p:cNvPr>
          <p:cNvSpPr txBox="1"/>
          <p:nvPr/>
        </p:nvSpPr>
        <p:spPr>
          <a:xfrm>
            <a:off x="5974672" y="2307362"/>
            <a:ext cx="49341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ponto P na curva quadrática representa o ponto de maior valor do Y. Esse é o valor máximo da função quadrática.</a:t>
            </a:r>
          </a:p>
          <a:p>
            <a:endParaRPr lang="pt-BR" dirty="0"/>
          </a:p>
          <a:p>
            <a:r>
              <a:rPr lang="pt-BR" dirty="0"/>
              <a:t>A principal característica do ponto de máximo é que a inclinação da reta tangente (em vermelho) não existe, resultando em uma </a:t>
            </a:r>
            <a:r>
              <a:rPr lang="pt-BR" b="1" u="sng" dirty="0"/>
              <a:t>derivada igual a zero.</a:t>
            </a:r>
          </a:p>
          <a:p>
            <a:endParaRPr lang="pt-BR" b="1" u="sng" dirty="0"/>
          </a:p>
          <a:p>
            <a:r>
              <a:rPr lang="pt-BR" dirty="0"/>
              <a:t>Caso a curva tenha sua barriga para baixo, o ponto P se torna ponto de mínimo, e sua derivada continua igual a zero.</a:t>
            </a:r>
          </a:p>
          <a:p>
            <a:endParaRPr lang="pt-BR" dirty="0"/>
          </a:p>
          <a:p>
            <a:r>
              <a:rPr lang="pt-BR" b="1" u="sng" dirty="0"/>
              <a:t>Toda vez que se encontra pontos onde a derivada é igual a zero, chamamos de pontos de inflexão</a:t>
            </a:r>
            <a:r>
              <a:rPr lang="pt-BR" dirty="0"/>
              <a:t>.</a:t>
            </a:r>
          </a:p>
        </p:txBody>
      </p:sp>
      <p:pic>
        <p:nvPicPr>
          <p:cNvPr id="14" name="Gráfico 13" descr="Quebra-cabeças">
            <a:extLst>
              <a:ext uri="{FF2B5EF4-FFF2-40B4-BE49-F238E27FC236}">
                <a16:creationId xmlns:a16="http://schemas.microsoft.com/office/drawing/2014/main" id="{F2A735D5-D630-4711-A489-1F755F252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08792" y="5635192"/>
            <a:ext cx="765344" cy="765344"/>
          </a:xfrm>
          <a:prstGeom prst="rect">
            <a:avLst/>
          </a:prstGeom>
        </p:spPr>
      </p:pic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E0D5EAE9-0039-4662-98F3-2EAF7776F82B}"/>
              </a:ext>
            </a:extLst>
          </p:cNvPr>
          <p:cNvCxnSpPr/>
          <p:nvPr/>
        </p:nvCxnSpPr>
        <p:spPr>
          <a:xfrm>
            <a:off x="3497802" y="3448365"/>
            <a:ext cx="230819" cy="493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F9829B8-4D62-46FC-945F-B04C90EE2F07}"/>
              </a:ext>
            </a:extLst>
          </p:cNvPr>
          <p:cNvSpPr txBox="1"/>
          <p:nvPr/>
        </p:nvSpPr>
        <p:spPr>
          <a:xfrm>
            <a:off x="3861786" y="3669475"/>
            <a:ext cx="11857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Reta paralela ao eixo x</a:t>
            </a:r>
          </a:p>
        </p:txBody>
      </p:sp>
    </p:spTree>
    <p:extLst>
      <p:ext uri="{BB962C8B-B14F-4D97-AF65-F5344CB8AC3E}">
        <p14:creationId xmlns:p14="http://schemas.microsoft.com/office/powerpoint/2010/main" val="317250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Análise de Funções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877810D-D23B-4CE7-855F-2E845CB648D4}"/>
              </a:ext>
            </a:extLst>
          </p:cNvPr>
          <p:cNvSpPr txBox="1"/>
          <p:nvPr/>
        </p:nvSpPr>
        <p:spPr>
          <a:xfrm>
            <a:off x="1127463" y="2386462"/>
            <a:ext cx="1032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Matematicamente falando, a derivada de uma função pode ser representada da seguinte forma: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374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Análise de Funções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A877810D-D23B-4CE7-855F-2E845CB648D4}"/>
                  </a:ext>
                </a:extLst>
              </p:cNvPr>
              <p:cNvSpPr txBox="1"/>
              <p:nvPr/>
            </p:nvSpPr>
            <p:spPr>
              <a:xfrm>
                <a:off x="1127463" y="2386462"/>
                <a:ext cx="10324730" cy="1363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Matematicamente falando, a derivada de uma função pode ser representada da seguinte forma:</a:t>
                </a:r>
              </a:p>
              <a:p>
                <a:endParaRPr lang="pt-B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∷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´=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´</m:t>
                      </m:r>
                      <m:d>
                        <m:d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𝒅𝒚</m:t>
                          </m:r>
                        </m:num>
                        <m:den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𝒅𝒙</m:t>
                          </m:r>
                        </m:den>
                      </m:f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pt-B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num>
                        <m:den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𝒅𝒙</m:t>
                          </m:r>
                        </m:den>
                      </m:f>
                    </m:oMath>
                  </m:oMathPara>
                </a14:m>
                <a:endParaRPr lang="pt-BR" sz="2400" b="1" dirty="0"/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A877810D-D23B-4CE7-855F-2E845CB64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63" y="2386462"/>
                <a:ext cx="10324730" cy="1363130"/>
              </a:xfrm>
              <a:prstGeom prst="rect">
                <a:avLst/>
              </a:prstGeom>
              <a:blipFill>
                <a:blip r:embed="rId3"/>
                <a:stretch>
                  <a:fillRect l="-531" t="-223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270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Análise de Funções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A877810D-D23B-4CE7-855F-2E845CB648D4}"/>
                  </a:ext>
                </a:extLst>
              </p:cNvPr>
              <p:cNvSpPr txBox="1"/>
              <p:nvPr/>
            </p:nvSpPr>
            <p:spPr>
              <a:xfrm>
                <a:off x="1127463" y="2386462"/>
                <a:ext cx="10324730" cy="19171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Matematicamente falando, a derivada de uma função pode ser representada da seguinte forma:</a:t>
                </a:r>
              </a:p>
              <a:p>
                <a:endParaRPr lang="pt-B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∷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´=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´</m:t>
                      </m:r>
                      <m:d>
                        <m:d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𝒅𝒚</m:t>
                          </m:r>
                        </m:num>
                        <m:den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𝒅𝒙</m:t>
                          </m:r>
                        </m:den>
                      </m:f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pt-B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num>
                        <m:den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𝒅𝒙</m:t>
                          </m:r>
                        </m:den>
                      </m:f>
                    </m:oMath>
                  </m:oMathPara>
                </a14:m>
                <a:endParaRPr lang="pt-BR" sz="2400" b="1" dirty="0"/>
              </a:p>
              <a:p>
                <a:endParaRPr lang="pt-BR" b="1" dirty="0"/>
              </a:p>
              <a:p>
                <a:r>
                  <a:rPr lang="pt-BR" dirty="0"/>
                  <a:t>Repare que a derivada também é uma função, logo podemos ter derivada da derivada .....</a:t>
                </a:r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A877810D-D23B-4CE7-855F-2E845CB64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63" y="2386462"/>
                <a:ext cx="10324730" cy="1917128"/>
              </a:xfrm>
              <a:prstGeom prst="rect">
                <a:avLst/>
              </a:prstGeom>
              <a:blipFill>
                <a:blip r:embed="rId3"/>
                <a:stretch>
                  <a:fillRect l="-531" t="-1587" b="-412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483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Análise de Funções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A877810D-D23B-4CE7-855F-2E845CB648D4}"/>
                  </a:ext>
                </a:extLst>
              </p:cNvPr>
              <p:cNvSpPr txBox="1"/>
              <p:nvPr/>
            </p:nvSpPr>
            <p:spPr>
              <a:xfrm>
                <a:off x="1127463" y="2386462"/>
                <a:ext cx="10324730" cy="19171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Matematicamente falando, a derivada de uma função pode ser representada da seguinte forma:</a:t>
                </a:r>
              </a:p>
              <a:p>
                <a:endParaRPr lang="pt-B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∷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´=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´</m:t>
                      </m:r>
                      <m:d>
                        <m:d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𝒅𝒚</m:t>
                          </m:r>
                        </m:num>
                        <m:den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𝒅𝒙</m:t>
                          </m:r>
                        </m:den>
                      </m:f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pt-B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num>
                        <m:den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𝒅𝒙</m:t>
                          </m:r>
                        </m:den>
                      </m:f>
                    </m:oMath>
                  </m:oMathPara>
                </a14:m>
                <a:endParaRPr lang="pt-BR" sz="2400" b="1" dirty="0"/>
              </a:p>
              <a:p>
                <a:endParaRPr lang="pt-BR" b="1" dirty="0"/>
              </a:p>
              <a:p>
                <a:r>
                  <a:rPr lang="pt-BR" dirty="0"/>
                  <a:t>Repare que a derivada também é uma função, logo podemos ter derivada da derivada .....</a:t>
                </a:r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A877810D-D23B-4CE7-855F-2E845CB64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63" y="2386462"/>
                <a:ext cx="10324730" cy="1917128"/>
              </a:xfrm>
              <a:prstGeom prst="rect">
                <a:avLst/>
              </a:prstGeom>
              <a:blipFill>
                <a:blip r:embed="rId3"/>
                <a:stretch>
                  <a:fillRect l="-531" t="-1587" b="-412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Resultado de imagem para inception">
            <a:extLst>
              <a:ext uri="{FF2B5EF4-FFF2-40B4-BE49-F238E27FC236}">
                <a16:creationId xmlns:a16="http://schemas.microsoft.com/office/drawing/2014/main" id="{F4723D3F-3F3D-49F6-8802-9C6DE171C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270" y="4508919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63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Análise de Funções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877810D-D23B-4CE7-855F-2E845CB648D4}"/>
              </a:ext>
            </a:extLst>
          </p:cNvPr>
          <p:cNvSpPr txBox="1"/>
          <p:nvPr/>
        </p:nvSpPr>
        <p:spPr>
          <a:xfrm>
            <a:off x="1038685" y="1915265"/>
            <a:ext cx="103247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Como identificar que um ponto de inflexão é um máximo ou mínimo usando a derivada ?</a:t>
            </a:r>
          </a:p>
          <a:p>
            <a:endParaRPr lang="pt-BR" sz="2400" b="1" dirty="0"/>
          </a:p>
          <a:p>
            <a:endParaRPr lang="pt-BR" sz="1600" b="1" dirty="0"/>
          </a:p>
        </p:txBody>
      </p:sp>
    </p:spTree>
    <p:extLst>
      <p:ext uri="{BB962C8B-B14F-4D97-AF65-F5344CB8AC3E}">
        <p14:creationId xmlns:p14="http://schemas.microsoft.com/office/powerpoint/2010/main" val="3362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Agenda</a:t>
            </a:r>
          </a:p>
        </p:txBody>
      </p:sp>
      <p:sp>
        <p:nvSpPr>
          <p:cNvPr id="14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pt-BR" dirty="0"/>
              <a:t>Fundamentos Matemáticos</a:t>
            </a:r>
          </a:p>
          <a:p>
            <a:pPr lvl="1"/>
            <a:r>
              <a:rPr lang="pt-BR" dirty="0"/>
              <a:t>Equação da Reta</a:t>
            </a:r>
          </a:p>
          <a:p>
            <a:pPr lvl="1"/>
            <a:r>
              <a:rPr lang="pt-BR" dirty="0"/>
              <a:t>Funções</a:t>
            </a:r>
          </a:p>
          <a:p>
            <a:pPr lvl="1"/>
            <a:r>
              <a:rPr lang="pt-BR" dirty="0"/>
              <a:t>Análise de Funções: Derivada</a:t>
            </a:r>
          </a:p>
          <a:p>
            <a:pPr rtl="0"/>
            <a:r>
              <a:rPr lang="pt-BR" dirty="0"/>
              <a:t>Modelagem</a:t>
            </a:r>
          </a:p>
          <a:p>
            <a:pPr lvl="1"/>
            <a:r>
              <a:rPr lang="pt-BR" dirty="0"/>
              <a:t>Equação de Regressão </a:t>
            </a:r>
          </a:p>
          <a:p>
            <a:pPr lvl="1"/>
            <a:r>
              <a:rPr lang="pt-BR" dirty="0"/>
              <a:t>Função Erro</a:t>
            </a:r>
          </a:p>
          <a:p>
            <a:pPr lvl="1"/>
            <a:r>
              <a:rPr lang="pt-BR" dirty="0"/>
              <a:t>Minimização</a:t>
            </a:r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Análise de Funções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877810D-D23B-4CE7-855F-2E845CB648D4}"/>
              </a:ext>
            </a:extLst>
          </p:cNvPr>
          <p:cNvSpPr txBox="1"/>
          <p:nvPr/>
        </p:nvSpPr>
        <p:spPr>
          <a:xfrm>
            <a:off x="1038685" y="1915265"/>
            <a:ext cx="103247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Como identificar que um ponto de inflexão é um máximo ou mínimo usando a derivada ?</a:t>
            </a:r>
          </a:p>
          <a:p>
            <a:endParaRPr lang="pt-BR" sz="2400" b="1" dirty="0"/>
          </a:p>
          <a:p>
            <a:endParaRPr lang="pt-BR" sz="1600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FAB44E0-89D8-4AF0-BA92-5CD8AE5EE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26" y="3025805"/>
            <a:ext cx="4305300" cy="3505200"/>
          </a:xfrm>
          <a:prstGeom prst="rect">
            <a:avLst/>
          </a:prstGeom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9F8E8302-5CCC-4FB7-AD79-EB26A039C3E8}"/>
              </a:ext>
            </a:extLst>
          </p:cNvPr>
          <p:cNvCxnSpPr/>
          <p:nvPr/>
        </p:nvCxnSpPr>
        <p:spPr>
          <a:xfrm flipV="1">
            <a:off x="3107184" y="4589755"/>
            <a:ext cx="399496" cy="188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27C4B518-E698-4176-B178-5A2BCB595789}"/>
              </a:ext>
            </a:extLst>
          </p:cNvPr>
          <p:cNvCxnSpPr/>
          <p:nvPr/>
        </p:nvCxnSpPr>
        <p:spPr>
          <a:xfrm flipH="1" flipV="1">
            <a:off x="1482571" y="4572000"/>
            <a:ext cx="355107" cy="206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12C6704F-69E1-4E64-BE3F-91B5DBD4A6B9}"/>
              </a:ext>
            </a:extLst>
          </p:cNvPr>
          <p:cNvCxnSpPr/>
          <p:nvPr/>
        </p:nvCxnSpPr>
        <p:spPr>
          <a:xfrm flipV="1">
            <a:off x="2494625" y="3657600"/>
            <a:ext cx="0" cy="33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89FABCC-A094-48A2-8938-CF952DD53A06}"/>
              </a:ext>
            </a:extLst>
          </p:cNvPr>
          <p:cNvSpPr txBox="1"/>
          <p:nvPr/>
        </p:nvSpPr>
        <p:spPr>
          <a:xfrm>
            <a:off x="3506680" y="4350058"/>
            <a:ext cx="39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B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A71C8B0-8625-4A85-ACA4-6B56CD970B43}"/>
              </a:ext>
            </a:extLst>
          </p:cNvPr>
          <p:cNvSpPr txBox="1"/>
          <p:nvPr/>
        </p:nvSpPr>
        <p:spPr>
          <a:xfrm>
            <a:off x="1181561" y="4351537"/>
            <a:ext cx="39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20CDA8D-4235-470F-ABD8-17177D1C1004}"/>
              </a:ext>
            </a:extLst>
          </p:cNvPr>
          <p:cNvSpPr txBox="1"/>
          <p:nvPr/>
        </p:nvSpPr>
        <p:spPr>
          <a:xfrm>
            <a:off x="2294877" y="3304258"/>
            <a:ext cx="39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P</a:t>
            </a:r>
          </a:p>
        </p:txBody>
      </p:sp>
    </p:spTree>
    <p:extLst>
      <p:ext uri="{BB962C8B-B14F-4D97-AF65-F5344CB8AC3E}">
        <p14:creationId xmlns:p14="http://schemas.microsoft.com/office/powerpoint/2010/main" val="106264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Análise de Funções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877810D-D23B-4CE7-855F-2E845CB648D4}"/>
              </a:ext>
            </a:extLst>
          </p:cNvPr>
          <p:cNvSpPr txBox="1"/>
          <p:nvPr/>
        </p:nvSpPr>
        <p:spPr>
          <a:xfrm>
            <a:off x="1038685" y="1915265"/>
            <a:ext cx="103247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Como identificar que um ponto de inflexão é um máximo ou mínimo usando a derivada ?</a:t>
            </a:r>
          </a:p>
          <a:p>
            <a:endParaRPr lang="pt-BR" sz="2400" b="1" dirty="0"/>
          </a:p>
          <a:p>
            <a:endParaRPr lang="pt-BR" sz="1600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FAB44E0-89D8-4AF0-BA92-5CD8AE5EE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26" y="3025805"/>
            <a:ext cx="4305300" cy="3505200"/>
          </a:xfrm>
          <a:prstGeom prst="rect">
            <a:avLst/>
          </a:prstGeom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9F8E8302-5CCC-4FB7-AD79-EB26A039C3E8}"/>
              </a:ext>
            </a:extLst>
          </p:cNvPr>
          <p:cNvCxnSpPr/>
          <p:nvPr/>
        </p:nvCxnSpPr>
        <p:spPr>
          <a:xfrm flipV="1">
            <a:off x="3107184" y="4589755"/>
            <a:ext cx="399496" cy="188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27C4B518-E698-4176-B178-5A2BCB595789}"/>
              </a:ext>
            </a:extLst>
          </p:cNvPr>
          <p:cNvCxnSpPr/>
          <p:nvPr/>
        </p:nvCxnSpPr>
        <p:spPr>
          <a:xfrm flipH="1" flipV="1">
            <a:off x="1482571" y="4572000"/>
            <a:ext cx="355107" cy="206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12C6704F-69E1-4E64-BE3F-91B5DBD4A6B9}"/>
              </a:ext>
            </a:extLst>
          </p:cNvPr>
          <p:cNvCxnSpPr/>
          <p:nvPr/>
        </p:nvCxnSpPr>
        <p:spPr>
          <a:xfrm flipV="1">
            <a:off x="2494625" y="3657600"/>
            <a:ext cx="0" cy="33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89FABCC-A094-48A2-8938-CF952DD53A06}"/>
              </a:ext>
            </a:extLst>
          </p:cNvPr>
          <p:cNvSpPr txBox="1"/>
          <p:nvPr/>
        </p:nvSpPr>
        <p:spPr>
          <a:xfrm>
            <a:off x="3506680" y="4350058"/>
            <a:ext cx="39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B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A71C8B0-8625-4A85-ACA4-6B56CD970B43}"/>
              </a:ext>
            </a:extLst>
          </p:cNvPr>
          <p:cNvSpPr txBox="1"/>
          <p:nvPr/>
        </p:nvSpPr>
        <p:spPr>
          <a:xfrm>
            <a:off x="1181561" y="4351537"/>
            <a:ext cx="39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20CDA8D-4235-470F-ABD8-17177D1C1004}"/>
              </a:ext>
            </a:extLst>
          </p:cNvPr>
          <p:cNvSpPr txBox="1"/>
          <p:nvPr/>
        </p:nvSpPr>
        <p:spPr>
          <a:xfrm>
            <a:off x="2294877" y="3304258"/>
            <a:ext cx="39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P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E06A7AD-EC0D-4895-8401-7686BA3CED5E}"/>
              </a:ext>
            </a:extLst>
          </p:cNvPr>
          <p:cNvSpPr txBox="1"/>
          <p:nvPr/>
        </p:nvSpPr>
        <p:spPr>
          <a:xfrm>
            <a:off x="5746627" y="2641898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Sabemos que P é um ponto de inflexão porque: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DCF1FB58-F429-4BEF-B9C0-149DFCF10042}"/>
                  </a:ext>
                </a:extLst>
              </p:cNvPr>
              <p:cNvSpPr txBox="1"/>
              <p:nvPr/>
            </p:nvSpPr>
            <p:spPr>
              <a:xfrm>
                <a:off x="5835404" y="2999880"/>
                <a:ext cx="2145716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´=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´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𝑑𝑃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DCF1FB58-F429-4BEF-B9C0-149DFCF10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404" y="2999880"/>
                <a:ext cx="2145716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646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Análise de Funções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877810D-D23B-4CE7-855F-2E845CB648D4}"/>
              </a:ext>
            </a:extLst>
          </p:cNvPr>
          <p:cNvSpPr txBox="1"/>
          <p:nvPr/>
        </p:nvSpPr>
        <p:spPr>
          <a:xfrm>
            <a:off x="1038685" y="1915265"/>
            <a:ext cx="103247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Como identificar que um ponto de inflexão é um máximo ou mínimo usando a derivada ?</a:t>
            </a:r>
          </a:p>
          <a:p>
            <a:endParaRPr lang="pt-BR" sz="2400" b="1" dirty="0"/>
          </a:p>
          <a:p>
            <a:endParaRPr lang="pt-BR" sz="1600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FAB44E0-89D8-4AF0-BA92-5CD8AE5EE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26" y="3025805"/>
            <a:ext cx="4305300" cy="3505200"/>
          </a:xfrm>
          <a:prstGeom prst="rect">
            <a:avLst/>
          </a:prstGeom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9F8E8302-5CCC-4FB7-AD79-EB26A039C3E8}"/>
              </a:ext>
            </a:extLst>
          </p:cNvPr>
          <p:cNvCxnSpPr/>
          <p:nvPr/>
        </p:nvCxnSpPr>
        <p:spPr>
          <a:xfrm flipV="1">
            <a:off x="3107184" y="4589755"/>
            <a:ext cx="399496" cy="188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27C4B518-E698-4176-B178-5A2BCB595789}"/>
              </a:ext>
            </a:extLst>
          </p:cNvPr>
          <p:cNvCxnSpPr/>
          <p:nvPr/>
        </p:nvCxnSpPr>
        <p:spPr>
          <a:xfrm flipH="1" flipV="1">
            <a:off x="1482571" y="4572000"/>
            <a:ext cx="355107" cy="206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12C6704F-69E1-4E64-BE3F-91B5DBD4A6B9}"/>
              </a:ext>
            </a:extLst>
          </p:cNvPr>
          <p:cNvCxnSpPr/>
          <p:nvPr/>
        </p:nvCxnSpPr>
        <p:spPr>
          <a:xfrm flipV="1">
            <a:off x="2494625" y="3657600"/>
            <a:ext cx="0" cy="33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89FABCC-A094-48A2-8938-CF952DD53A06}"/>
              </a:ext>
            </a:extLst>
          </p:cNvPr>
          <p:cNvSpPr txBox="1"/>
          <p:nvPr/>
        </p:nvSpPr>
        <p:spPr>
          <a:xfrm>
            <a:off x="3506680" y="4350058"/>
            <a:ext cx="39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B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A71C8B0-8625-4A85-ACA4-6B56CD970B43}"/>
              </a:ext>
            </a:extLst>
          </p:cNvPr>
          <p:cNvSpPr txBox="1"/>
          <p:nvPr/>
        </p:nvSpPr>
        <p:spPr>
          <a:xfrm>
            <a:off x="1181561" y="4351537"/>
            <a:ext cx="39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20CDA8D-4235-470F-ABD8-17177D1C1004}"/>
              </a:ext>
            </a:extLst>
          </p:cNvPr>
          <p:cNvSpPr txBox="1"/>
          <p:nvPr/>
        </p:nvSpPr>
        <p:spPr>
          <a:xfrm>
            <a:off x="2294877" y="3304258"/>
            <a:ext cx="39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P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E06A7AD-EC0D-4895-8401-7686BA3CED5E}"/>
              </a:ext>
            </a:extLst>
          </p:cNvPr>
          <p:cNvSpPr txBox="1"/>
          <p:nvPr/>
        </p:nvSpPr>
        <p:spPr>
          <a:xfrm>
            <a:off x="5746627" y="2641898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Sabemos que P é um ponto de inflexão porque: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Porém, se olharmos os pontos A e B, onde:</a:t>
            </a:r>
          </a:p>
          <a:p>
            <a:endParaRPr lang="pt-BR" dirty="0"/>
          </a:p>
          <a:p>
            <a:r>
              <a:rPr lang="pt-BR" dirty="0"/>
              <a:t>A = P – 1 e B = P + 1</a:t>
            </a:r>
          </a:p>
          <a:p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DCF1FB58-F429-4BEF-B9C0-149DFCF10042}"/>
                  </a:ext>
                </a:extLst>
              </p:cNvPr>
              <p:cNvSpPr txBox="1"/>
              <p:nvPr/>
            </p:nvSpPr>
            <p:spPr>
              <a:xfrm>
                <a:off x="5835404" y="2999880"/>
                <a:ext cx="2145716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´=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´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𝑑𝑃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DCF1FB58-F429-4BEF-B9C0-149DFCF10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404" y="2999880"/>
                <a:ext cx="2145716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448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Análise de Funções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877810D-D23B-4CE7-855F-2E845CB648D4}"/>
              </a:ext>
            </a:extLst>
          </p:cNvPr>
          <p:cNvSpPr txBox="1"/>
          <p:nvPr/>
        </p:nvSpPr>
        <p:spPr>
          <a:xfrm>
            <a:off x="1038685" y="1915265"/>
            <a:ext cx="103247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Como identificar que um ponto de inflexão é um máximo ou mínimo usando a derivada ?</a:t>
            </a:r>
          </a:p>
          <a:p>
            <a:endParaRPr lang="pt-BR" sz="2400" b="1" dirty="0"/>
          </a:p>
          <a:p>
            <a:endParaRPr lang="pt-BR" sz="1600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FAB44E0-89D8-4AF0-BA92-5CD8AE5EE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26" y="3025805"/>
            <a:ext cx="4305300" cy="3505200"/>
          </a:xfrm>
          <a:prstGeom prst="rect">
            <a:avLst/>
          </a:prstGeom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9F8E8302-5CCC-4FB7-AD79-EB26A039C3E8}"/>
              </a:ext>
            </a:extLst>
          </p:cNvPr>
          <p:cNvCxnSpPr/>
          <p:nvPr/>
        </p:nvCxnSpPr>
        <p:spPr>
          <a:xfrm flipV="1">
            <a:off x="3107184" y="4589755"/>
            <a:ext cx="399496" cy="188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27C4B518-E698-4176-B178-5A2BCB595789}"/>
              </a:ext>
            </a:extLst>
          </p:cNvPr>
          <p:cNvCxnSpPr/>
          <p:nvPr/>
        </p:nvCxnSpPr>
        <p:spPr>
          <a:xfrm flipH="1" flipV="1">
            <a:off x="1482571" y="4572000"/>
            <a:ext cx="355107" cy="206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12C6704F-69E1-4E64-BE3F-91B5DBD4A6B9}"/>
              </a:ext>
            </a:extLst>
          </p:cNvPr>
          <p:cNvCxnSpPr/>
          <p:nvPr/>
        </p:nvCxnSpPr>
        <p:spPr>
          <a:xfrm flipV="1">
            <a:off x="2494625" y="3657600"/>
            <a:ext cx="0" cy="33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89FABCC-A094-48A2-8938-CF952DD53A06}"/>
              </a:ext>
            </a:extLst>
          </p:cNvPr>
          <p:cNvSpPr txBox="1"/>
          <p:nvPr/>
        </p:nvSpPr>
        <p:spPr>
          <a:xfrm>
            <a:off x="3506680" y="4350058"/>
            <a:ext cx="39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B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A71C8B0-8625-4A85-ACA4-6B56CD970B43}"/>
              </a:ext>
            </a:extLst>
          </p:cNvPr>
          <p:cNvSpPr txBox="1"/>
          <p:nvPr/>
        </p:nvSpPr>
        <p:spPr>
          <a:xfrm>
            <a:off x="1181561" y="4351537"/>
            <a:ext cx="39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20CDA8D-4235-470F-ABD8-17177D1C1004}"/>
              </a:ext>
            </a:extLst>
          </p:cNvPr>
          <p:cNvSpPr txBox="1"/>
          <p:nvPr/>
        </p:nvSpPr>
        <p:spPr>
          <a:xfrm>
            <a:off x="2294877" y="3304258"/>
            <a:ext cx="39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AE06A7AD-EC0D-4895-8401-7686BA3CED5E}"/>
                  </a:ext>
                </a:extLst>
              </p:cNvPr>
              <p:cNvSpPr txBox="1"/>
              <p:nvPr/>
            </p:nvSpPr>
            <p:spPr>
              <a:xfrm>
                <a:off x="5746627" y="2641898"/>
                <a:ext cx="4876800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Sabemos que P é um ponto de inflexão porque:</a:t>
                </a:r>
              </a:p>
              <a:p>
                <a:endParaRPr lang="pt-BR" dirty="0"/>
              </a:p>
              <a:p>
                <a:endParaRPr lang="pt-BR" dirty="0"/>
              </a:p>
              <a:p>
                <a:endParaRPr lang="pt-BR" dirty="0"/>
              </a:p>
              <a:p>
                <a:r>
                  <a:rPr lang="pt-BR" dirty="0"/>
                  <a:t>Porém, se olharmos os pontos A e B, onde:</a:t>
                </a:r>
              </a:p>
              <a:p>
                <a:endParaRPr lang="pt-BR" dirty="0"/>
              </a:p>
              <a:p>
                <a:r>
                  <a:rPr lang="pt-BR" dirty="0"/>
                  <a:t>A = P – 1 e B = P + 1</a:t>
                </a:r>
              </a:p>
              <a:p>
                <a:endParaRPr lang="pt-BR" dirty="0"/>
              </a:p>
              <a:p>
                <a:r>
                  <a:rPr lang="pt-BR" dirty="0"/>
                  <a:t>Descobrimos que os valores das derivadas são diferentes:</a:t>
                </a:r>
              </a:p>
              <a:p>
                <a:endParaRPr lang="pt-B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´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&gt;0,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´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AE06A7AD-EC0D-4895-8401-7686BA3CE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627" y="2641898"/>
                <a:ext cx="4876800" cy="3693319"/>
              </a:xfrm>
              <a:prstGeom prst="rect">
                <a:avLst/>
              </a:prstGeom>
              <a:blipFill>
                <a:blip r:embed="rId4"/>
                <a:stretch>
                  <a:fillRect l="-1125" t="-8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DCF1FB58-F429-4BEF-B9C0-149DFCF10042}"/>
                  </a:ext>
                </a:extLst>
              </p:cNvPr>
              <p:cNvSpPr txBox="1"/>
              <p:nvPr/>
            </p:nvSpPr>
            <p:spPr>
              <a:xfrm>
                <a:off x="5835404" y="2999880"/>
                <a:ext cx="2145716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´=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´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𝑑𝑃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DCF1FB58-F429-4BEF-B9C0-149DFCF10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404" y="2999880"/>
                <a:ext cx="2145716" cy="5259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322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Análise de Funções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877810D-D23B-4CE7-855F-2E845CB648D4}"/>
              </a:ext>
            </a:extLst>
          </p:cNvPr>
          <p:cNvSpPr txBox="1"/>
          <p:nvPr/>
        </p:nvSpPr>
        <p:spPr>
          <a:xfrm>
            <a:off x="1038685" y="1915265"/>
            <a:ext cx="103247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Como identificar que um ponto de inflexão é um máximo ou mínimo usando a derivada ?</a:t>
            </a:r>
          </a:p>
          <a:p>
            <a:endParaRPr lang="pt-BR" sz="2400" b="1" dirty="0"/>
          </a:p>
          <a:p>
            <a:endParaRPr lang="pt-BR" sz="1600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FAB44E0-89D8-4AF0-BA92-5CD8AE5EE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26" y="3025805"/>
            <a:ext cx="4305300" cy="3505200"/>
          </a:xfrm>
          <a:prstGeom prst="rect">
            <a:avLst/>
          </a:prstGeom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9F8E8302-5CCC-4FB7-AD79-EB26A039C3E8}"/>
              </a:ext>
            </a:extLst>
          </p:cNvPr>
          <p:cNvCxnSpPr/>
          <p:nvPr/>
        </p:nvCxnSpPr>
        <p:spPr>
          <a:xfrm flipV="1">
            <a:off x="3107184" y="4589755"/>
            <a:ext cx="399496" cy="188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27C4B518-E698-4176-B178-5A2BCB595789}"/>
              </a:ext>
            </a:extLst>
          </p:cNvPr>
          <p:cNvCxnSpPr/>
          <p:nvPr/>
        </p:nvCxnSpPr>
        <p:spPr>
          <a:xfrm flipH="1" flipV="1">
            <a:off x="1482571" y="4572000"/>
            <a:ext cx="355107" cy="206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12C6704F-69E1-4E64-BE3F-91B5DBD4A6B9}"/>
              </a:ext>
            </a:extLst>
          </p:cNvPr>
          <p:cNvCxnSpPr/>
          <p:nvPr/>
        </p:nvCxnSpPr>
        <p:spPr>
          <a:xfrm flipV="1">
            <a:off x="2494625" y="3657600"/>
            <a:ext cx="0" cy="33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89FABCC-A094-48A2-8938-CF952DD53A06}"/>
              </a:ext>
            </a:extLst>
          </p:cNvPr>
          <p:cNvSpPr txBox="1"/>
          <p:nvPr/>
        </p:nvSpPr>
        <p:spPr>
          <a:xfrm>
            <a:off x="3506680" y="4350058"/>
            <a:ext cx="39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B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A71C8B0-8625-4A85-ACA4-6B56CD970B43}"/>
              </a:ext>
            </a:extLst>
          </p:cNvPr>
          <p:cNvSpPr txBox="1"/>
          <p:nvPr/>
        </p:nvSpPr>
        <p:spPr>
          <a:xfrm>
            <a:off x="1181561" y="4351537"/>
            <a:ext cx="39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20CDA8D-4235-470F-ABD8-17177D1C1004}"/>
              </a:ext>
            </a:extLst>
          </p:cNvPr>
          <p:cNvSpPr txBox="1"/>
          <p:nvPr/>
        </p:nvSpPr>
        <p:spPr>
          <a:xfrm>
            <a:off x="2294877" y="3304258"/>
            <a:ext cx="39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AE06A7AD-EC0D-4895-8401-7686BA3CED5E}"/>
                  </a:ext>
                </a:extLst>
              </p:cNvPr>
              <p:cNvSpPr txBox="1"/>
              <p:nvPr/>
            </p:nvSpPr>
            <p:spPr>
              <a:xfrm>
                <a:off x="5746627" y="2641898"/>
                <a:ext cx="4876800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Sabemos que P é um ponto de inflexão porque:</a:t>
                </a:r>
              </a:p>
              <a:p>
                <a:endParaRPr lang="pt-BR" dirty="0"/>
              </a:p>
              <a:p>
                <a:endParaRPr lang="pt-BR" dirty="0"/>
              </a:p>
              <a:p>
                <a:endParaRPr lang="pt-BR" dirty="0"/>
              </a:p>
              <a:p>
                <a:r>
                  <a:rPr lang="pt-BR" dirty="0"/>
                  <a:t>Porém, se olharmos os pontos A e B, onde:</a:t>
                </a:r>
              </a:p>
              <a:p>
                <a:endParaRPr lang="pt-BR" dirty="0"/>
              </a:p>
              <a:p>
                <a:r>
                  <a:rPr lang="pt-BR" dirty="0"/>
                  <a:t>A = P – 1 e B = P + 1</a:t>
                </a:r>
              </a:p>
              <a:p>
                <a:endParaRPr lang="pt-BR" dirty="0"/>
              </a:p>
              <a:p>
                <a:r>
                  <a:rPr lang="pt-BR" dirty="0"/>
                  <a:t>Descobrimos que os valores das derivadas são diferentes:</a:t>
                </a:r>
              </a:p>
              <a:p>
                <a:endParaRPr lang="pt-B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´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&gt;0,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´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  <a:p>
                <a:r>
                  <a:rPr lang="pt-BR" dirty="0"/>
                  <a:t>Com isso podemos afirmar que P é um ponto de máximo!</a:t>
                </a: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AE06A7AD-EC0D-4895-8401-7686BA3CE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627" y="2641898"/>
                <a:ext cx="4876800" cy="4247317"/>
              </a:xfrm>
              <a:prstGeom prst="rect">
                <a:avLst/>
              </a:prstGeom>
              <a:blipFill>
                <a:blip r:embed="rId4"/>
                <a:stretch>
                  <a:fillRect l="-1125" t="-717" b="-12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DCF1FB58-F429-4BEF-B9C0-149DFCF10042}"/>
                  </a:ext>
                </a:extLst>
              </p:cNvPr>
              <p:cNvSpPr txBox="1"/>
              <p:nvPr/>
            </p:nvSpPr>
            <p:spPr>
              <a:xfrm>
                <a:off x="5835404" y="2999880"/>
                <a:ext cx="2145716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´=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´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𝑑𝑃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DCF1FB58-F429-4BEF-B9C0-149DFCF10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404" y="2999880"/>
                <a:ext cx="2145716" cy="5259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819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Análise de Funções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877810D-D23B-4CE7-855F-2E845CB648D4}"/>
              </a:ext>
            </a:extLst>
          </p:cNvPr>
          <p:cNvSpPr txBox="1"/>
          <p:nvPr/>
        </p:nvSpPr>
        <p:spPr>
          <a:xfrm>
            <a:off x="221942" y="2758644"/>
            <a:ext cx="114521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A regra mais importante do dia: REGRA DA CADEIA</a:t>
            </a:r>
          </a:p>
          <a:p>
            <a:pPr algn="ctr"/>
            <a:endParaRPr lang="pt-BR" sz="2400" b="1" dirty="0"/>
          </a:p>
          <a:p>
            <a:pPr algn="ctr"/>
            <a:endParaRPr lang="pt-BR" sz="2400" b="1" dirty="0"/>
          </a:p>
          <a:p>
            <a:endParaRPr lang="pt-BR" sz="2400" b="1" dirty="0"/>
          </a:p>
          <a:p>
            <a:endParaRPr lang="pt-BR" sz="1600" b="1" dirty="0"/>
          </a:p>
        </p:txBody>
      </p:sp>
    </p:spTree>
    <p:extLst>
      <p:ext uri="{BB962C8B-B14F-4D97-AF65-F5344CB8AC3E}">
        <p14:creationId xmlns:p14="http://schemas.microsoft.com/office/powerpoint/2010/main" val="305105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Análise de Funções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877810D-D23B-4CE7-855F-2E845CB648D4}"/>
              </a:ext>
            </a:extLst>
          </p:cNvPr>
          <p:cNvSpPr txBox="1"/>
          <p:nvPr/>
        </p:nvSpPr>
        <p:spPr>
          <a:xfrm>
            <a:off x="221942" y="2758644"/>
            <a:ext cx="114521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A regra mais importante do dia: REGRA DA CADEIA</a:t>
            </a:r>
          </a:p>
          <a:p>
            <a:pPr algn="ctr"/>
            <a:endParaRPr lang="pt-BR" sz="2400" b="1" dirty="0"/>
          </a:p>
          <a:p>
            <a:pPr algn="ctr"/>
            <a:r>
              <a:rPr lang="pt-BR" sz="2400" b="1" dirty="0"/>
              <a:t>Como eu faço derivada de funções compostas?</a:t>
            </a:r>
          </a:p>
          <a:p>
            <a:endParaRPr lang="pt-BR" sz="2400" b="1" dirty="0"/>
          </a:p>
          <a:p>
            <a:endParaRPr lang="pt-BR" sz="1600" b="1" dirty="0"/>
          </a:p>
        </p:txBody>
      </p:sp>
    </p:spTree>
    <p:extLst>
      <p:ext uri="{BB962C8B-B14F-4D97-AF65-F5344CB8AC3E}">
        <p14:creationId xmlns:p14="http://schemas.microsoft.com/office/powerpoint/2010/main" val="207610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Análise de Funções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A877810D-D23B-4CE7-855F-2E845CB648D4}"/>
                  </a:ext>
                </a:extLst>
              </p:cNvPr>
              <p:cNvSpPr txBox="1"/>
              <p:nvPr/>
            </p:nvSpPr>
            <p:spPr>
              <a:xfrm>
                <a:off x="221942" y="2758644"/>
                <a:ext cx="11452193" cy="2232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b="1" dirty="0"/>
                  <a:t>A regra mais importante do dia: REGRA DA CADEIA</a:t>
                </a:r>
              </a:p>
              <a:p>
                <a:pPr algn="ctr"/>
                <a:endParaRPr lang="pt-BR" sz="2400" b="1" dirty="0"/>
              </a:p>
              <a:p>
                <a:pPr algn="ctr"/>
                <a:r>
                  <a:rPr lang="pt-BR" sz="2400" b="1" dirty="0"/>
                  <a:t>Como eu faço derivada de funções compostas?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pt-B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´= ??</m:t>
                      </m:r>
                    </m:oMath>
                  </m:oMathPara>
                </a14:m>
                <a:endParaRPr lang="pt-BR" sz="2400" b="1" dirty="0"/>
              </a:p>
              <a:p>
                <a:endParaRPr lang="pt-BR" sz="2400" b="1" dirty="0"/>
              </a:p>
              <a:p>
                <a:endParaRPr lang="pt-BR" sz="1600" b="1" dirty="0"/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A877810D-D23B-4CE7-855F-2E845CB64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42" y="2758644"/>
                <a:ext cx="11452193" cy="2232727"/>
              </a:xfrm>
              <a:prstGeom prst="rect">
                <a:avLst/>
              </a:prstGeom>
              <a:blipFill>
                <a:blip r:embed="rId3"/>
                <a:stretch>
                  <a:fillRect t="-21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898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Análise de Funções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A877810D-D23B-4CE7-855F-2E845CB648D4}"/>
                  </a:ext>
                </a:extLst>
              </p:cNvPr>
              <p:cNvSpPr txBox="1"/>
              <p:nvPr/>
            </p:nvSpPr>
            <p:spPr>
              <a:xfrm>
                <a:off x="221942" y="2758644"/>
                <a:ext cx="11452193" cy="2649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b="1" dirty="0"/>
                  <a:t>A regra mais importante do dia: REGRA DA CADEIA</a:t>
                </a:r>
              </a:p>
              <a:p>
                <a:pPr algn="ctr"/>
                <a:endParaRPr lang="pt-BR" sz="2400" b="1" dirty="0"/>
              </a:p>
              <a:p>
                <a:pPr algn="ctr"/>
                <a:r>
                  <a:rPr lang="pt-BR" sz="2400" b="1" dirty="0"/>
                  <a:t>Como eu faço derivada de funções compostas?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pt-B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´= ??</m:t>
                      </m:r>
                    </m:oMath>
                  </m:oMathPara>
                </a14:m>
                <a:endParaRPr lang="pt-BR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´=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´</m:t>
                      </m:r>
                      <m:d>
                        <m:d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pt-B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 . 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´(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b="1" dirty="0"/>
              </a:p>
              <a:p>
                <a:endParaRPr lang="pt-BR" sz="2400" b="1" dirty="0"/>
              </a:p>
              <a:p>
                <a:endParaRPr lang="pt-BR" sz="1600" b="1" dirty="0"/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A877810D-D23B-4CE7-855F-2E845CB64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42" y="2758644"/>
                <a:ext cx="11452193" cy="2649571"/>
              </a:xfrm>
              <a:prstGeom prst="rect">
                <a:avLst/>
              </a:prstGeom>
              <a:blipFill>
                <a:blip r:embed="rId3"/>
                <a:stretch>
                  <a:fillRect t="-18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076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Análise de Funções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A877810D-D23B-4CE7-855F-2E845CB648D4}"/>
                  </a:ext>
                </a:extLst>
              </p:cNvPr>
              <p:cNvSpPr txBox="1"/>
              <p:nvPr/>
            </p:nvSpPr>
            <p:spPr>
              <a:xfrm>
                <a:off x="221942" y="2758644"/>
                <a:ext cx="11452193" cy="3416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b="1" dirty="0"/>
                  <a:t>A regra mais importante do dia: REGRA DA CADEIA</a:t>
                </a:r>
              </a:p>
              <a:p>
                <a:pPr algn="ctr"/>
                <a:endParaRPr lang="pt-BR" sz="2400" b="1" dirty="0"/>
              </a:p>
              <a:p>
                <a:pPr algn="ctr"/>
                <a:r>
                  <a:rPr lang="pt-BR" sz="2400" b="1" dirty="0"/>
                  <a:t>Como eu faço derivada de funções compostas?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pt-B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´= ??</m:t>
                      </m:r>
                    </m:oMath>
                  </m:oMathPara>
                </a14:m>
                <a:endParaRPr lang="pt-BR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´=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´</m:t>
                      </m:r>
                      <m:d>
                        <m:d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pt-B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 . 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´(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𝒅𝒇</m:t>
                          </m:r>
                        </m:num>
                        <m:den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𝒅𝒙</m:t>
                          </m:r>
                        </m:den>
                      </m:f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𝒅𝒇</m:t>
                          </m:r>
                        </m:num>
                        <m:den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𝒅𝒈</m:t>
                          </m:r>
                        </m:den>
                      </m:f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𝒅𝒈</m:t>
                          </m:r>
                        </m:num>
                        <m:den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𝒅𝒙</m:t>
                          </m:r>
                        </m:den>
                      </m:f>
                    </m:oMath>
                  </m:oMathPara>
                </a14:m>
                <a:endParaRPr lang="pt-BR" sz="2400" b="1" dirty="0"/>
              </a:p>
              <a:p>
                <a:endParaRPr lang="pt-BR" sz="2400" b="1" dirty="0"/>
              </a:p>
              <a:p>
                <a:endParaRPr lang="pt-BR" sz="1600" b="1" dirty="0"/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A877810D-D23B-4CE7-855F-2E845CB64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42" y="2758644"/>
                <a:ext cx="11452193" cy="3416448"/>
              </a:xfrm>
              <a:prstGeom prst="rect">
                <a:avLst/>
              </a:prstGeom>
              <a:blipFill>
                <a:blip r:embed="rId3"/>
                <a:stretch>
                  <a:fillRect t="-14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áfico 4" descr="Alfinete">
            <a:extLst>
              <a:ext uri="{FF2B5EF4-FFF2-40B4-BE49-F238E27FC236}">
                <a16:creationId xmlns:a16="http://schemas.microsoft.com/office/drawing/2014/main" id="{382225B0-700C-4AB1-BFF1-DC66A1F943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28556" y="54811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0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7CA36E-695A-426D-A8CF-3769BF8EF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Fundamentos Matemáticos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05BB284-D7A1-441B-95B9-E89D7706C8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Equação da Reta</a:t>
            </a:r>
          </a:p>
        </p:txBody>
      </p:sp>
    </p:spTree>
    <p:extLst>
      <p:ext uri="{BB962C8B-B14F-4D97-AF65-F5344CB8AC3E}">
        <p14:creationId xmlns:p14="http://schemas.microsoft.com/office/powerpoint/2010/main" val="394462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7CA36E-695A-426D-A8CF-3769BF8EF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05BB284-D7A1-441B-95B9-E89D7706C8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Regressão Linear</a:t>
            </a:r>
          </a:p>
        </p:txBody>
      </p:sp>
    </p:spTree>
    <p:extLst>
      <p:ext uri="{BB962C8B-B14F-4D97-AF65-F5344CB8AC3E}">
        <p14:creationId xmlns:p14="http://schemas.microsoft.com/office/powerpoint/2010/main" val="73299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Modelagem</a:t>
            </a:r>
          </a:p>
        </p:txBody>
      </p:sp>
      <p:pic>
        <p:nvPicPr>
          <p:cNvPr id="6" name="Picture 2" descr="Resultado de imagem para massa pontual rampa">
            <a:extLst>
              <a:ext uri="{FF2B5EF4-FFF2-40B4-BE49-F238E27FC236}">
                <a16:creationId xmlns:a16="http://schemas.microsoft.com/office/drawing/2014/main" id="{CC5B0D4A-6B8D-4128-B80D-80F06A2F0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151" y="2554457"/>
            <a:ext cx="4294156" cy="289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42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Modelagem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877810D-D23B-4CE7-855F-2E845CB648D4}"/>
              </a:ext>
            </a:extLst>
          </p:cNvPr>
          <p:cNvSpPr txBox="1"/>
          <p:nvPr/>
        </p:nvSpPr>
        <p:spPr>
          <a:xfrm>
            <a:off x="213065" y="2305882"/>
            <a:ext cx="60190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Quando se deseja representar algum evento ou fenômeno da vida real em um formato matemático (fórmula), percebe-se que existe uma diferença entre os valores observados (real) e os valores medidos (modelo).</a:t>
            </a:r>
          </a:p>
          <a:p>
            <a:endParaRPr lang="pt-BR" sz="2400" dirty="0"/>
          </a:p>
          <a:p>
            <a:endParaRPr lang="pt-BR" sz="1600" dirty="0"/>
          </a:p>
        </p:txBody>
      </p:sp>
      <p:pic>
        <p:nvPicPr>
          <p:cNvPr id="6" name="Picture 2" descr="Resultado de imagem para massa pontual rampa">
            <a:extLst>
              <a:ext uri="{FF2B5EF4-FFF2-40B4-BE49-F238E27FC236}">
                <a16:creationId xmlns:a16="http://schemas.microsoft.com/office/drawing/2014/main" id="{CC5B0D4A-6B8D-4128-B80D-80F06A2F0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659" y="2305882"/>
            <a:ext cx="4294156" cy="289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43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Modelagem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877810D-D23B-4CE7-855F-2E845CB648D4}"/>
              </a:ext>
            </a:extLst>
          </p:cNvPr>
          <p:cNvSpPr txBox="1"/>
          <p:nvPr/>
        </p:nvSpPr>
        <p:spPr>
          <a:xfrm>
            <a:off x="213065" y="2305882"/>
            <a:ext cx="601905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Quando se deseja representar algum evento ou fenômeno da vida real em um formato matemático (fórmula), percebe-se que existe uma diferença entre os valores observados (real) e os valores medidos (modelo).</a:t>
            </a:r>
          </a:p>
          <a:p>
            <a:endParaRPr lang="pt-BR" sz="2400" dirty="0"/>
          </a:p>
          <a:p>
            <a:r>
              <a:rPr lang="pt-BR" sz="2400" dirty="0"/>
              <a:t>Essa diferença se chama ERRO.</a:t>
            </a:r>
          </a:p>
          <a:p>
            <a:endParaRPr lang="pt-BR" sz="2400" dirty="0"/>
          </a:p>
          <a:p>
            <a:endParaRPr lang="pt-BR" sz="1600" dirty="0"/>
          </a:p>
        </p:txBody>
      </p:sp>
      <p:pic>
        <p:nvPicPr>
          <p:cNvPr id="6" name="Picture 2" descr="Resultado de imagem para massa pontual rampa">
            <a:extLst>
              <a:ext uri="{FF2B5EF4-FFF2-40B4-BE49-F238E27FC236}">
                <a16:creationId xmlns:a16="http://schemas.microsoft.com/office/drawing/2014/main" id="{CC5B0D4A-6B8D-4128-B80D-80F06A2F0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659" y="2305882"/>
            <a:ext cx="4294156" cy="289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08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Modelagem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A877810D-D23B-4CE7-855F-2E845CB648D4}"/>
                  </a:ext>
                </a:extLst>
              </p:cNvPr>
              <p:cNvSpPr txBox="1"/>
              <p:nvPr/>
            </p:nvSpPr>
            <p:spPr>
              <a:xfrm>
                <a:off x="213065" y="2305882"/>
                <a:ext cx="6019059" cy="3662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400" dirty="0"/>
                  <a:t>Quando se deseja representar algum evento ou fenômeno da vida real em um formato matemático (fórmula), percebe-se que existe uma diferença entre os valores observados (real) e os valores medidos (modelo).</a:t>
                </a:r>
              </a:p>
              <a:p>
                <a:endParaRPr lang="pt-BR" sz="2400" dirty="0"/>
              </a:p>
              <a:p>
                <a:r>
                  <a:rPr lang="pt-BR" sz="2400" dirty="0"/>
                  <a:t>Essa diferença se chama ERRO.</a:t>
                </a:r>
              </a:p>
              <a:p>
                <a:endParaRPr lang="pt-B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𝑒𝑟𝑟𝑜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𝑣𝑎𝑙𝑜𝑟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𝑟𝑒𝑎𝑙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𝑣𝑎𝑙𝑜𝑟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𝑚𝑜𝑑𝑒𝑙𝑜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  <a:p>
                <a:endParaRPr lang="pt-BR" sz="1600" dirty="0"/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A877810D-D23B-4CE7-855F-2E845CB64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65" y="2305882"/>
                <a:ext cx="6019059" cy="3662541"/>
              </a:xfrm>
              <a:prstGeom prst="rect">
                <a:avLst/>
              </a:prstGeom>
              <a:blipFill>
                <a:blip r:embed="rId3"/>
                <a:stretch>
                  <a:fillRect l="-1621" t="-13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Resultado de imagem para massa pontual rampa">
            <a:extLst>
              <a:ext uri="{FF2B5EF4-FFF2-40B4-BE49-F238E27FC236}">
                <a16:creationId xmlns:a16="http://schemas.microsoft.com/office/drawing/2014/main" id="{CC5B0D4A-6B8D-4128-B80D-80F06A2F0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659" y="2305882"/>
            <a:ext cx="4294156" cy="289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áfico 6" descr="Quebra-cabeças">
            <a:extLst>
              <a:ext uri="{FF2B5EF4-FFF2-40B4-BE49-F238E27FC236}">
                <a16:creationId xmlns:a16="http://schemas.microsoft.com/office/drawing/2014/main" id="{4729BCCC-C627-428A-B1FF-ED5793B455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08792" y="5635192"/>
            <a:ext cx="765344" cy="76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4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Como modelar uma Regressão?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23E944C-512D-4730-9C33-1C03540A5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100" y="2126665"/>
            <a:ext cx="974407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9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Como modelar uma Regressão?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23E944C-512D-4730-9C33-1C03540A5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100" y="2126665"/>
            <a:ext cx="9744075" cy="70485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9CB3C42-702E-4551-8A6E-CA349490AF00}"/>
              </a:ext>
            </a:extLst>
          </p:cNvPr>
          <p:cNvSpPr txBox="1"/>
          <p:nvPr/>
        </p:nvSpPr>
        <p:spPr>
          <a:xfrm>
            <a:off x="851100" y="3009530"/>
            <a:ext cx="9744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Considere os dados acima. O objetivo de recolher esses dados é</a:t>
            </a:r>
            <a:r>
              <a:rPr lang="pt-BR" b="1" u="sng" dirty="0"/>
              <a:t> encontrar uma relação</a:t>
            </a:r>
            <a:r>
              <a:rPr lang="pt-BR" dirty="0"/>
              <a:t>, de preferência </a:t>
            </a:r>
            <a:r>
              <a:rPr lang="pt-BR" b="1" u="sng" dirty="0"/>
              <a:t>linear</a:t>
            </a:r>
            <a:r>
              <a:rPr lang="pt-BR" dirty="0"/>
              <a:t>, entre Peso e Altura. </a:t>
            </a:r>
          </a:p>
        </p:txBody>
      </p:sp>
    </p:spTree>
    <p:extLst>
      <p:ext uri="{BB962C8B-B14F-4D97-AF65-F5344CB8AC3E}">
        <p14:creationId xmlns:p14="http://schemas.microsoft.com/office/powerpoint/2010/main" val="97371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Como modelar uma Regressão?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23E944C-512D-4730-9C33-1C03540A5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100" y="2126665"/>
            <a:ext cx="9744075" cy="70485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9CB3C42-702E-4551-8A6E-CA349490AF00}"/>
              </a:ext>
            </a:extLst>
          </p:cNvPr>
          <p:cNvSpPr txBox="1"/>
          <p:nvPr/>
        </p:nvSpPr>
        <p:spPr>
          <a:xfrm>
            <a:off x="851100" y="3009530"/>
            <a:ext cx="9744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Considere os dados acima. O objetivo de recolher esses dados é</a:t>
            </a:r>
            <a:r>
              <a:rPr lang="pt-BR" b="1" u="sng" dirty="0"/>
              <a:t> encontrar uma relação</a:t>
            </a:r>
            <a:r>
              <a:rPr lang="pt-BR" dirty="0"/>
              <a:t>, de preferência </a:t>
            </a:r>
            <a:r>
              <a:rPr lang="pt-BR" b="1" u="sng" dirty="0"/>
              <a:t>linear</a:t>
            </a:r>
            <a:r>
              <a:rPr lang="pt-BR" dirty="0"/>
              <a:t>, entre Peso e Altura. </a:t>
            </a:r>
          </a:p>
          <a:p>
            <a:endParaRPr lang="pt-BR" dirty="0"/>
          </a:p>
          <a:p>
            <a:r>
              <a:rPr lang="pt-BR" dirty="0"/>
              <a:t>Peso e Altura são as duas variáveis para esse modelo.</a:t>
            </a:r>
          </a:p>
        </p:txBody>
      </p:sp>
    </p:spTree>
    <p:extLst>
      <p:ext uri="{BB962C8B-B14F-4D97-AF65-F5344CB8AC3E}">
        <p14:creationId xmlns:p14="http://schemas.microsoft.com/office/powerpoint/2010/main" val="175886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Como modelar uma Regressão?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23E944C-512D-4730-9C33-1C03540A5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100" y="2126665"/>
            <a:ext cx="9744075" cy="70485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9CB3C42-702E-4551-8A6E-CA349490AF00}"/>
              </a:ext>
            </a:extLst>
          </p:cNvPr>
          <p:cNvSpPr txBox="1"/>
          <p:nvPr/>
        </p:nvSpPr>
        <p:spPr>
          <a:xfrm>
            <a:off x="851100" y="3009530"/>
            <a:ext cx="97440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Considere os dados acima. O objetivo de recolher esses dados é</a:t>
            </a:r>
            <a:r>
              <a:rPr lang="pt-BR" b="1" u="sng" dirty="0"/>
              <a:t> encontrar uma relação</a:t>
            </a:r>
            <a:r>
              <a:rPr lang="pt-BR" dirty="0"/>
              <a:t>, de preferência </a:t>
            </a:r>
            <a:r>
              <a:rPr lang="pt-BR" b="1" u="sng" dirty="0"/>
              <a:t>linear</a:t>
            </a:r>
            <a:r>
              <a:rPr lang="pt-BR" dirty="0"/>
              <a:t>, entre Peso e Altura. </a:t>
            </a:r>
          </a:p>
          <a:p>
            <a:endParaRPr lang="pt-BR" dirty="0"/>
          </a:p>
          <a:p>
            <a:r>
              <a:rPr lang="pt-BR" dirty="0"/>
              <a:t>Peso e Altura são as duas variáveis para esse modelo.</a:t>
            </a:r>
          </a:p>
          <a:p>
            <a:endParaRPr lang="pt-BR" dirty="0"/>
          </a:p>
          <a:p>
            <a:r>
              <a:rPr lang="pt-BR" dirty="0"/>
              <a:t>O que queremos é mapear o Peso (Y) em função da Altura (X):</a:t>
            </a:r>
          </a:p>
        </p:txBody>
      </p:sp>
    </p:spTree>
    <p:extLst>
      <p:ext uri="{BB962C8B-B14F-4D97-AF65-F5344CB8AC3E}">
        <p14:creationId xmlns:p14="http://schemas.microsoft.com/office/powerpoint/2010/main" val="147804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Como modelar uma Regressão?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23E944C-512D-4730-9C33-1C03540A5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100" y="2126665"/>
            <a:ext cx="9744075" cy="70485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9CB3C42-702E-4551-8A6E-CA349490AF00}"/>
              </a:ext>
            </a:extLst>
          </p:cNvPr>
          <p:cNvSpPr txBox="1"/>
          <p:nvPr/>
        </p:nvSpPr>
        <p:spPr>
          <a:xfrm>
            <a:off x="851100" y="3009530"/>
            <a:ext cx="97440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Considere os dados acima. O objetivo de recolher esses dados é</a:t>
            </a:r>
            <a:r>
              <a:rPr lang="pt-BR" b="1" u="sng" dirty="0"/>
              <a:t> encontrar uma relação</a:t>
            </a:r>
            <a:r>
              <a:rPr lang="pt-BR" dirty="0"/>
              <a:t>, de preferência </a:t>
            </a:r>
            <a:r>
              <a:rPr lang="pt-BR" b="1" u="sng" dirty="0"/>
              <a:t>linear</a:t>
            </a:r>
            <a:r>
              <a:rPr lang="pt-BR" dirty="0"/>
              <a:t>, entre Peso e Altura. </a:t>
            </a:r>
          </a:p>
          <a:p>
            <a:endParaRPr lang="pt-BR" dirty="0"/>
          </a:p>
          <a:p>
            <a:r>
              <a:rPr lang="pt-BR" dirty="0"/>
              <a:t>Peso e Altura são as duas variáveis para esse modelo.</a:t>
            </a:r>
          </a:p>
          <a:p>
            <a:endParaRPr lang="pt-BR" dirty="0"/>
          </a:p>
          <a:p>
            <a:r>
              <a:rPr lang="pt-BR" dirty="0"/>
              <a:t>O que queremos é mapear o Peso (Y) em função da Altura (X):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111579B0-4192-4EDF-B3EC-A3E2A324C29B}"/>
              </a:ext>
            </a:extLst>
          </p:cNvPr>
          <p:cNvSpPr/>
          <p:nvPr/>
        </p:nvSpPr>
        <p:spPr>
          <a:xfrm>
            <a:off x="4500979" y="5086905"/>
            <a:ext cx="1526959" cy="10031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MODELO</a:t>
            </a:r>
          </a:p>
          <a:p>
            <a:pPr algn="ctr"/>
            <a:r>
              <a:rPr lang="pt-BR" dirty="0"/>
              <a:t>F(x)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FFA47757-7AEA-4715-8156-644BDB325725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417903" y="5588494"/>
            <a:ext cx="10830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26DD894-0624-4547-B663-34404CE041D3}"/>
              </a:ext>
            </a:extLst>
          </p:cNvPr>
          <p:cNvSpPr txBox="1"/>
          <p:nvPr/>
        </p:nvSpPr>
        <p:spPr>
          <a:xfrm>
            <a:off x="2681057" y="5394949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Altura 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7CC5B75-733D-4707-B498-FF908C052472}"/>
              </a:ext>
            </a:extLst>
          </p:cNvPr>
          <p:cNvSpPr txBox="1"/>
          <p:nvPr/>
        </p:nvSpPr>
        <p:spPr>
          <a:xfrm>
            <a:off x="6961574" y="5394949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Peso 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3273C973-BDCC-4DF3-8B98-108E1C097958}"/>
              </a:ext>
            </a:extLst>
          </p:cNvPr>
          <p:cNvCxnSpPr>
            <a:stCxn id="8" idx="3"/>
            <a:endCxn id="14" idx="1"/>
          </p:cNvCxnSpPr>
          <p:nvPr/>
        </p:nvCxnSpPr>
        <p:spPr>
          <a:xfrm flipV="1">
            <a:off x="6027938" y="5579615"/>
            <a:ext cx="933636" cy="8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92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Equação da Reta</a:t>
            </a:r>
          </a:p>
        </p:txBody>
      </p:sp>
      <p:sp>
        <p:nvSpPr>
          <p:cNvPr id="14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773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Como modelar uma Regressão?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23E944C-512D-4730-9C33-1C03540A5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100" y="2126665"/>
            <a:ext cx="9744075" cy="70485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9CB3C42-702E-4551-8A6E-CA349490AF00}"/>
              </a:ext>
            </a:extLst>
          </p:cNvPr>
          <p:cNvSpPr txBox="1"/>
          <p:nvPr/>
        </p:nvSpPr>
        <p:spPr>
          <a:xfrm>
            <a:off x="851100" y="3009530"/>
            <a:ext cx="97440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Outra nomenclatura para as variáveis:</a:t>
            </a:r>
          </a:p>
          <a:p>
            <a:endParaRPr lang="pt-BR" sz="2400" b="1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204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Como modelar uma Regressão?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23E944C-512D-4730-9C33-1C03540A5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100" y="2126665"/>
            <a:ext cx="9744075" cy="70485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9CB3C42-702E-4551-8A6E-CA349490AF00}"/>
              </a:ext>
            </a:extLst>
          </p:cNvPr>
          <p:cNvSpPr txBox="1"/>
          <p:nvPr/>
        </p:nvSpPr>
        <p:spPr>
          <a:xfrm>
            <a:off x="851100" y="3009530"/>
            <a:ext cx="97440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Outra nomenclatura para as variáveis:</a:t>
            </a:r>
          </a:p>
          <a:p>
            <a:endParaRPr lang="pt-BR" sz="2400" b="1" dirty="0"/>
          </a:p>
          <a:p>
            <a:r>
              <a:rPr lang="pt-BR" sz="2400" b="1" dirty="0"/>
              <a:t>Peso = Variável Dependente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724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Como modelar uma Regressão?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23E944C-512D-4730-9C33-1C03540A5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100" y="2126665"/>
            <a:ext cx="9744075" cy="70485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9CB3C42-702E-4551-8A6E-CA349490AF00}"/>
              </a:ext>
            </a:extLst>
          </p:cNvPr>
          <p:cNvSpPr txBox="1"/>
          <p:nvPr/>
        </p:nvSpPr>
        <p:spPr>
          <a:xfrm>
            <a:off x="851100" y="3009530"/>
            <a:ext cx="97440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Outra nomenclatura para as variáveis:</a:t>
            </a:r>
          </a:p>
          <a:p>
            <a:endParaRPr lang="pt-BR" sz="2400" b="1" dirty="0"/>
          </a:p>
          <a:p>
            <a:r>
              <a:rPr lang="pt-BR" sz="2400" b="1" dirty="0"/>
              <a:t>Peso = Variável Dependente</a:t>
            </a:r>
          </a:p>
          <a:p>
            <a:r>
              <a:rPr lang="pt-BR" sz="2400" b="1" dirty="0"/>
              <a:t>Altura = Variável Independente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11" name="Gráfico 10" descr="Alfinete">
            <a:extLst>
              <a:ext uri="{FF2B5EF4-FFF2-40B4-BE49-F238E27FC236}">
                <a16:creationId xmlns:a16="http://schemas.microsoft.com/office/drawing/2014/main" id="{259242FD-DD02-4B2E-8782-F162E107C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28556" y="54811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1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Como modelar uma Regressão?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23E944C-512D-4730-9C33-1C03540A5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100" y="2126665"/>
            <a:ext cx="9744075" cy="70485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9CB3C42-702E-4551-8A6E-CA349490AF00}"/>
              </a:ext>
            </a:extLst>
          </p:cNvPr>
          <p:cNvSpPr txBox="1"/>
          <p:nvPr/>
        </p:nvSpPr>
        <p:spPr>
          <a:xfrm>
            <a:off x="851100" y="3009530"/>
            <a:ext cx="9744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que nós queremos é um modelo linear que faça essa relação entre Peso e Altura: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8349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Como modelar uma Regressão?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23E944C-512D-4730-9C33-1C03540A5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100" y="2126665"/>
            <a:ext cx="9744075" cy="704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9CB3C42-702E-4551-8A6E-CA349490AF00}"/>
                  </a:ext>
                </a:extLst>
              </p:cNvPr>
              <p:cNvSpPr txBox="1"/>
              <p:nvPr/>
            </p:nvSpPr>
            <p:spPr>
              <a:xfrm>
                <a:off x="851100" y="3009530"/>
                <a:ext cx="974407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O que nós queremos é um modelo linear que faça essa relação entre Peso e Altura:</a:t>
                </a:r>
              </a:p>
              <a:p>
                <a:endParaRPr lang="pt-B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𝑷𝑬𝑺𝑶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𝑨𝑳𝑻𝑼𝑹𝑨</m:t>
                          </m:r>
                        </m:e>
                      </m:d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∷ </m:t>
                      </m:r>
                      <m:sSub>
                        <m:sSub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𝒎𝒐𝒅𝒆𝒍𝒐</m:t>
                          </m:r>
                        </m:sub>
                      </m:sSub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pt-BR" sz="2400" b="1" dirty="0"/>
              </a:p>
              <a:p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9CB3C42-702E-4551-8A6E-CA349490A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00" y="3009530"/>
                <a:ext cx="9744075" cy="1569660"/>
              </a:xfrm>
              <a:prstGeom prst="rect">
                <a:avLst/>
              </a:prstGeom>
              <a:blipFill>
                <a:blip r:embed="rId4"/>
                <a:stretch>
                  <a:fillRect l="-563" t="-23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649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Como modelar uma Regressão?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23E944C-512D-4730-9C33-1C03540A5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100" y="2126665"/>
            <a:ext cx="9744075" cy="704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9CB3C42-702E-4551-8A6E-CA349490AF00}"/>
                  </a:ext>
                </a:extLst>
              </p:cNvPr>
              <p:cNvSpPr txBox="1"/>
              <p:nvPr/>
            </p:nvSpPr>
            <p:spPr>
              <a:xfrm>
                <a:off x="851100" y="3009530"/>
                <a:ext cx="9744075" cy="240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O que nós queremos é um modelo linear que faça essa relação entre Peso e Altura:</a:t>
                </a:r>
              </a:p>
              <a:p>
                <a:endParaRPr lang="pt-B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𝑷𝑬𝑺𝑶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𝑨𝑳𝑻𝑼𝑹𝑨</m:t>
                          </m:r>
                        </m:e>
                      </m:d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∷ </m:t>
                      </m:r>
                      <m:sSub>
                        <m:sSub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𝒎𝒐𝒅𝒆𝒍𝒐</m:t>
                          </m:r>
                        </m:sub>
                      </m:sSub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pt-BR" sz="2400" b="1" dirty="0"/>
              </a:p>
              <a:p>
                <a:endParaRPr lang="pt-BR" dirty="0"/>
              </a:p>
              <a:p>
                <a:r>
                  <a:rPr lang="pt-BR" dirty="0"/>
                  <a:t>Entretanto, como isso é uma situação do mundo real que estamos trazendo pro mundo matemático, precisamos considerar o erro, para assim sermos realistas:</a:t>
                </a:r>
              </a:p>
              <a:p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9CB3C42-702E-4551-8A6E-CA349490A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00" y="3009530"/>
                <a:ext cx="9744075" cy="2400657"/>
              </a:xfrm>
              <a:prstGeom prst="rect">
                <a:avLst/>
              </a:prstGeom>
              <a:blipFill>
                <a:blip r:embed="rId4"/>
                <a:stretch>
                  <a:fillRect l="-563" t="-152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636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Como modelar uma Regressão?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23E944C-512D-4730-9C33-1C03540A5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100" y="2126665"/>
            <a:ext cx="9744075" cy="704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9CB3C42-702E-4551-8A6E-CA349490AF00}"/>
                  </a:ext>
                </a:extLst>
              </p:cNvPr>
              <p:cNvSpPr txBox="1"/>
              <p:nvPr/>
            </p:nvSpPr>
            <p:spPr>
              <a:xfrm>
                <a:off x="851100" y="3009530"/>
                <a:ext cx="9744075" cy="2769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O que nós queremos é um modelo linear que faça essa relação entre Peso e Altura:</a:t>
                </a:r>
              </a:p>
              <a:p>
                <a:endParaRPr lang="pt-B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𝑷𝑬𝑺𝑶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𝑨𝑳𝑻𝑼𝑹𝑨</m:t>
                          </m:r>
                        </m:e>
                      </m:d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∷ </m:t>
                      </m:r>
                      <m:sSub>
                        <m:sSub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𝒎𝒐𝒅𝒆𝒍𝒐</m:t>
                          </m:r>
                        </m:sub>
                      </m:sSub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pt-BR" sz="2400" b="1" dirty="0"/>
              </a:p>
              <a:p>
                <a:endParaRPr lang="pt-BR" dirty="0"/>
              </a:p>
              <a:p>
                <a:r>
                  <a:rPr lang="pt-BR" dirty="0"/>
                  <a:t>Entretanto, como isso é uma situação do mundo real que estamos trazendo pro mundo matemático, precisamos considerar o erro, para assim sermos realistas:</a:t>
                </a:r>
              </a:p>
              <a:p>
                <a:endParaRPr lang="pt-B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𝒓𝒆𝒂𝒍</m:t>
                          </m:r>
                        </m:sub>
                      </m:sSub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𝒆𝒓𝒓𝒐</m:t>
                      </m:r>
                    </m:oMath>
                  </m:oMathPara>
                </a14:m>
                <a:endParaRPr lang="pt-BR" sz="2400" b="1" i="1" dirty="0">
                  <a:latin typeface="Cambria Math" panose="02040503050406030204" pitchFamily="18" charset="0"/>
                </a:endParaRP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9CB3C42-702E-4551-8A6E-CA349490A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00" y="3009530"/>
                <a:ext cx="9744075" cy="2769989"/>
              </a:xfrm>
              <a:prstGeom prst="rect">
                <a:avLst/>
              </a:prstGeom>
              <a:blipFill>
                <a:blip r:embed="rId4"/>
                <a:stretch>
                  <a:fillRect l="-563" t="-13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650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Como modelar uma Regressão?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23E944C-512D-4730-9C33-1C03540A5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100" y="2126665"/>
            <a:ext cx="9744075" cy="704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9CB3C42-702E-4551-8A6E-CA349490AF00}"/>
                  </a:ext>
                </a:extLst>
              </p:cNvPr>
              <p:cNvSpPr txBox="1"/>
              <p:nvPr/>
            </p:nvSpPr>
            <p:spPr>
              <a:xfrm>
                <a:off x="851100" y="3009530"/>
                <a:ext cx="9744075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O que nós queremos é um modelo linear que faça essa relação entre Peso e Altura:</a:t>
                </a:r>
              </a:p>
              <a:p>
                <a:endParaRPr lang="pt-B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𝑷𝑬𝑺𝑶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𝑨𝑳𝑻𝑼𝑹𝑨</m:t>
                          </m:r>
                        </m:e>
                      </m:d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∷ </m:t>
                      </m:r>
                      <m:sSub>
                        <m:sSub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𝒎𝒐𝒅𝒆𝒍𝒐</m:t>
                          </m:r>
                        </m:sub>
                      </m:sSub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pt-BR" sz="2400" b="1" dirty="0"/>
              </a:p>
              <a:p>
                <a:endParaRPr lang="pt-BR" dirty="0"/>
              </a:p>
              <a:p>
                <a:r>
                  <a:rPr lang="pt-BR" dirty="0"/>
                  <a:t>Entretanto, como isso é uma situação do mundo real que estamos trazendo pro mundo matemático, precisamos considerar o erro, para assim sermos realistas:</a:t>
                </a:r>
              </a:p>
              <a:p>
                <a:endParaRPr lang="pt-B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𝒓𝒆𝒂𝒍</m:t>
                          </m:r>
                        </m:sub>
                      </m:sSub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𝒆𝒓𝒓𝒐</m:t>
                      </m:r>
                    </m:oMath>
                  </m:oMathPara>
                </a14:m>
                <a:endParaRPr lang="pt-BR" sz="24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𝒓𝒆𝒂𝒍</m:t>
                          </m:r>
                        </m:sub>
                      </m:sSub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𝒎𝒐𝒅𝒆𝒍𝒐</m:t>
                          </m:r>
                        </m:sub>
                      </m:sSub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𝒆𝒓𝒓𝒐</m:t>
                      </m:r>
                    </m:oMath>
                  </m:oMathPara>
                </a14:m>
                <a:endParaRPr lang="pt-BR" b="1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9CB3C42-702E-4551-8A6E-CA349490A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00" y="3009530"/>
                <a:ext cx="9744075" cy="3139321"/>
              </a:xfrm>
              <a:prstGeom prst="rect">
                <a:avLst/>
              </a:prstGeom>
              <a:blipFill>
                <a:blip r:embed="rId4"/>
                <a:stretch>
                  <a:fillRect l="-563" t="-11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áfico 5" descr="Quebra-cabeças">
            <a:extLst>
              <a:ext uri="{FF2B5EF4-FFF2-40B4-BE49-F238E27FC236}">
                <a16:creationId xmlns:a16="http://schemas.microsoft.com/office/drawing/2014/main" id="{4348BC2F-0E67-4CEE-A50C-1FF1EA73AB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08792" y="5635192"/>
            <a:ext cx="765344" cy="76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8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Como eu posso medir o Erro?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F35EFB2-743C-4B79-B3E1-76EC984502BB}"/>
              </a:ext>
            </a:extLst>
          </p:cNvPr>
          <p:cNvSpPr txBox="1"/>
          <p:nvPr/>
        </p:nvSpPr>
        <p:spPr>
          <a:xfrm>
            <a:off x="1100831" y="2024109"/>
            <a:ext cx="99785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Representar o erro é fundamental durante a modelagem;</a:t>
            </a:r>
          </a:p>
          <a:p>
            <a:endParaRPr lang="pt-BR" sz="2400" dirty="0"/>
          </a:p>
          <a:p>
            <a:r>
              <a:rPr lang="pt-BR" sz="2400" dirty="0"/>
              <a:t>O erro indica o quão longe o modelo está da realidade; e por isso existe a necessidade de ajustar os </a:t>
            </a:r>
            <a:r>
              <a:rPr lang="pt-BR" sz="2400" b="1" u="sng" dirty="0"/>
              <a:t>parâmetros do modelo</a:t>
            </a:r>
            <a:r>
              <a:rPr lang="pt-BR" sz="2400" dirty="0"/>
              <a:t> para que ele se torne mais realista.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43596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Como eu posso medir o Erro?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F35EFB2-743C-4B79-B3E1-76EC984502BB}"/>
              </a:ext>
            </a:extLst>
          </p:cNvPr>
          <p:cNvSpPr txBox="1"/>
          <p:nvPr/>
        </p:nvSpPr>
        <p:spPr>
          <a:xfrm>
            <a:off x="1100831" y="2024109"/>
            <a:ext cx="99785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Representar o erro é fundamental durante a modelagem;</a:t>
            </a:r>
          </a:p>
          <a:p>
            <a:endParaRPr lang="pt-BR" sz="2400" dirty="0"/>
          </a:p>
          <a:p>
            <a:r>
              <a:rPr lang="pt-BR" sz="2400" dirty="0"/>
              <a:t>O erro indica o quão longe o modelo está da realidade; e por isso existe a necessidade de ajustar os </a:t>
            </a:r>
            <a:r>
              <a:rPr lang="pt-BR" sz="2400" b="1" u="sng" dirty="0"/>
              <a:t>parâmetros do modelo</a:t>
            </a:r>
            <a:r>
              <a:rPr lang="pt-BR" sz="2400" dirty="0"/>
              <a:t> para que ele se torne mais realista.</a:t>
            </a:r>
          </a:p>
          <a:p>
            <a:endParaRPr lang="pt-BR" sz="2400" dirty="0"/>
          </a:p>
          <a:p>
            <a:r>
              <a:rPr lang="pt-BR" sz="2400" dirty="0"/>
              <a:t>Que parâmetros são esses? </a:t>
            </a:r>
          </a:p>
          <a:p>
            <a:endParaRPr lang="pt-BR" sz="2400" dirty="0"/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26535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Equação da Reta</a:t>
            </a:r>
          </a:p>
        </p:txBody>
      </p:sp>
      <p:sp>
        <p:nvSpPr>
          <p:cNvPr id="14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>
              <a:buNone/>
            </a:pPr>
            <a:r>
              <a:rPr lang="pt-BR" dirty="0"/>
              <a:t>Dois pontos formam uma reta num plano:</a:t>
            </a:r>
          </a:p>
          <a:p>
            <a:pPr marL="0" indent="0">
              <a:buNone/>
            </a:pPr>
            <a:r>
              <a:rPr lang="pt-BR" dirty="0"/>
              <a:t>Ponto A = (</a:t>
            </a:r>
            <a:r>
              <a:rPr lang="pt-BR" dirty="0" err="1"/>
              <a:t>xA</a:t>
            </a:r>
            <a:r>
              <a:rPr lang="pt-BR" dirty="0"/>
              <a:t>, </a:t>
            </a:r>
            <a:r>
              <a:rPr lang="pt-BR" dirty="0" err="1"/>
              <a:t>yA</a:t>
            </a:r>
            <a:r>
              <a:rPr lang="pt-BR" dirty="0"/>
              <a:t>)</a:t>
            </a:r>
          </a:p>
          <a:p>
            <a:pPr marL="0" indent="0">
              <a:buNone/>
            </a:pPr>
            <a:r>
              <a:rPr lang="pt-BR" dirty="0"/>
              <a:t>Ponto B = (</a:t>
            </a:r>
            <a:r>
              <a:rPr lang="pt-BR" dirty="0" err="1"/>
              <a:t>xB</a:t>
            </a:r>
            <a:r>
              <a:rPr lang="pt-BR" dirty="0"/>
              <a:t>, </a:t>
            </a:r>
            <a:r>
              <a:rPr lang="pt-BR" dirty="0" err="1"/>
              <a:t>yB</a:t>
            </a:r>
            <a:r>
              <a:rPr lang="pt-BR" dirty="0"/>
              <a:t>)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362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Como eu posso medir o Erro?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F35EFB2-743C-4B79-B3E1-76EC984502BB}"/>
              </a:ext>
            </a:extLst>
          </p:cNvPr>
          <p:cNvSpPr txBox="1"/>
          <p:nvPr/>
        </p:nvSpPr>
        <p:spPr>
          <a:xfrm>
            <a:off x="1100831" y="2024109"/>
            <a:ext cx="99785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Representar o erro é fundamental durante a modelagem;</a:t>
            </a:r>
          </a:p>
          <a:p>
            <a:endParaRPr lang="pt-BR" sz="2400" dirty="0"/>
          </a:p>
          <a:p>
            <a:r>
              <a:rPr lang="pt-BR" sz="2400" dirty="0"/>
              <a:t>O erro indica o quão longe o modelo está da realidade; e por isso existe a necessidade de ajustar os </a:t>
            </a:r>
            <a:r>
              <a:rPr lang="pt-BR" sz="2400" b="1" u="sng" dirty="0"/>
              <a:t>parâmetros do modelo</a:t>
            </a:r>
            <a:r>
              <a:rPr lang="pt-BR" sz="2400" dirty="0"/>
              <a:t> para que ele se torne mais realista.</a:t>
            </a:r>
          </a:p>
          <a:p>
            <a:endParaRPr lang="pt-BR" sz="2400" dirty="0"/>
          </a:p>
          <a:p>
            <a:r>
              <a:rPr lang="pt-BR" sz="2400" dirty="0"/>
              <a:t>Que parâmetros são esses? </a:t>
            </a:r>
          </a:p>
          <a:p>
            <a:endParaRPr lang="pt-BR" sz="2400" dirty="0"/>
          </a:p>
          <a:p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DBFC84D6-1731-4C0A-B3DD-90A4465C970B}"/>
                  </a:ext>
                </a:extLst>
              </p:cNvPr>
              <p:cNvSpPr/>
              <p:nvPr/>
            </p:nvSpPr>
            <p:spPr>
              <a:xfrm>
                <a:off x="3816636" y="4721630"/>
                <a:ext cx="44026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pt-BR" sz="2400" b="1" i="1">
                              <a:latin typeface="Cambria Math" panose="02040503050406030204" pitchFamily="18" charset="0"/>
                            </a:rPr>
                            <m:t>𝒓𝒆𝒂𝒍</m:t>
                          </m:r>
                        </m:sub>
                      </m:sSub>
                      <m:r>
                        <a:rPr lang="pt-BR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pt-BR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pt-BR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1" i="1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pt-BR" sz="24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sz="24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t-BR" sz="24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pt-BR" sz="24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1" i="1">
                          <a:latin typeface="Cambria Math" panose="02040503050406030204" pitchFamily="18" charset="0"/>
                        </a:rPr>
                        <m:t>𝒆𝒓𝒓𝒐</m:t>
                      </m:r>
                    </m:oMath>
                  </m:oMathPara>
                </a14:m>
                <a:endParaRPr lang="pt-BR" b="1" dirty="0"/>
              </a:p>
            </p:txBody>
          </p:sp>
        </mc:Choice>
        <mc:Fallback xmlns="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DBFC84D6-1731-4C0A-B3DD-90A4465C97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636" y="4721630"/>
                <a:ext cx="4402680" cy="461665"/>
              </a:xfrm>
              <a:prstGeom prst="rect">
                <a:avLst/>
              </a:prstGeom>
              <a:blipFill>
                <a:blip r:embed="rId3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423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Como eu posso medir o Erro?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F35EFB2-743C-4B79-B3E1-76EC984502BB}"/>
              </a:ext>
            </a:extLst>
          </p:cNvPr>
          <p:cNvSpPr txBox="1"/>
          <p:nvPr/>
        </p:nvSpPr>
        <p:spPr>
          <a:xfrm>
            <a:off x="1100831" y="2024109"/>
            <a:ext cx="99785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Representar o erro é fundamental durante a modelagem;</a:t>
            </a:r>
          </a:p>
          <a:p>
            <a:endParaRPr lang="pt-BR" sz="2400" dirty="0"/>
          </a:p>
          <a:p>
            <a:r>
              <a:rPr lang="pt-BR" sz="2400" dirty="0"/>
              <a:t>O erro indica o quão longe o modelo está da realidade; e por isso existe a necessidade de ajustar os </a:t>
            </a:r>
            <a:r>
              <a:rPr lang="pt-BR" sz="2400" b="1" u="sng" dirty="0"/>
              <a:t>parâmetros do modelo</a:t>
            </a:r>
            <a:r>
              <a:rPr lang="pt-BR" sz="2400" dirty="0"/>
              <a:t> para que ele se torne mais realista.</a:t>
            </a:r>
          </a:p>
          <a:p>
            <a:endParaRPr lang="pt-BR" sz="2400" dirty="0"/>
          </a:p>
          <a:p>
            <a:r>
              <a:rPr lang="pt-BR" sz="2400" dirty="0"/>
              <a:t>Que parâmetros são esses? </a:t>
            </a:r>
          </a:p>
          <a:p>
            <a:endParaRPr lang="pt-BR" sz="2400" dirty="0"/>
          </a:p>
          <a:p>
            <a:endParaRPr lang="pt-BR" sz="2400" dirty="0"/>
          </a:p>
          <a:p>
            <a:r>
              <a:rPr lang="pt-BR" sz="2400" dirty="0"/>
              <a:t>Os valores </a:t>
            </a:r>
            <a:r>
              <a:rPr lang="pt-BR" sz="2400" b="1" u="sng" dirty="0"/>
              <a:t>a</a:t>
            </a:r>
            <a:r>
              <a:rPr lang="pt-BR" sz="2400" dirty="0"/>
              <a:t> e </a:t>
            </a:r>
            <a:r>
              <a:rPr lang="pt-BR" sz="2400" b="1" u="sng" dirty="0"/>
              <a:t>b</a:t>
            </a:r>
            <a:r>
              <a:rPr lang="pt-BR" sz="2400" dirty="0"/>
              <a:t> serão ajustados para que o erro seja cada vez menor.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DBFC84D6-1731-4C0A-B3DD-90A4465C970B}"/>
                  </a:ext>
                </a:extLst>
              </p:cNvPr>
              <p:cNvSpPr/>
              <p:nvPr/>
            </p:nvSpPr>
            <p:spPr>
              <a:xfrm>
                <a:off x="3816636" y="4721630"/>
                <a:ext cx="44026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pt-BR" sz="2400" b="1" i="1">
                              <a:latin typeface="Cambria Math" panose="02040503050406030204" pitchFamily="18" charset="0"/>
                            </a:rPr>
                            <m:t>𝒓𝒆𝒂𝒍</m:t>
                          </m:r>
                        </m:sub>
                      </m:sSub>
                      <m:r>
                        <a:rPr lang="pt-BR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pt-BR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pt-BR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1" i="1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pt-BR" sz="24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sz="24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t-BR" sz="24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pt-BR" sz="24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1" i="1">
                          <a:latin typeface="Cambria Math" panose="02040503050406030204" pitchFamily="18" charset="0"/>
                        </a:rPr>
                        <m:t>𝒆𝒓𝒓𝒐</m:t>
                      </m:r>
                    </m:oMath>
                  </m:oMathPara>
                </a14:m>
                <a:endParaRPr lang="pt-BR" b="1" dirty="0"/>
              </a:p>
            </p:txBody>
          </p:sp>
        </mc:Choice>
        <mc:Fallback xmlns="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DBFC84D6-1731-4C0A-B3DD-90A4465C97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636" y="4721630"/>
                <a:ext cx="4402680" cy="461665"/>
              </a:xfrm>
              <a:prstGeom prst="rect">
                <a:avLst/>
              </a:prstGeom>
              <a:blipFill>
                <a:blip r:embed="rId3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053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Como eu posso medir o Erro?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C58620E-CF4F-4262-95E3-23F88A203D19}"/>
              </a:ext>
            </a:extLst>
          </p:cNvPr>
          <p:cNvSpPr txBox="1"/>
          <p:nvPr/>
        </p:nvSpPr>
        <p:spPr>
          <a:xfrm>
            <a:off x="1280160" y="2885243"/>
            <a:ext cx="971217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Uma das formas de se ajustar o erro é promovendo maiores ajustes quando o erro for maior.</a:t>
            </a:r>
          </a:p>
          <a:p>
            <a:endParaRPr lang="pt-BR" sz="2400" b="1" dirty="0"/>
          </a:p>
          <a:p>
            <a:endParaRPr lang="pt-BR" sz="2400" b="1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460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Como eu posso medir o Erro?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C58620E-CF4F-4262-95E3-23F88A203D19}"/>
              </a:ext>
            </a:extLst>
          </p:cNvPr>
          <p:cNvSpPr txBox="1"/>
          <p:nvPr/>
        </p:nvSpPr>
        <p:spPr>
          <a:xfrm>
            <a:off x="1280160" y="2885243"/>
            <a:ext cx="9712171" cy="2962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Uma das formas de se ajustar o erro é promovendo maiores ajustes quando o erro for maior.</a:t>
            </a:r>
          </a:p>
          <a:p>
            <a:endParaRPr lang="pt-BR" sz="2400" dirty="0"/>
          </a:p>
          <a:p>
            <a:r>
              <a:rPr lang="pt-BR" sz="2400" dirty="0"/>
              <a:t>Para modelos lineares, a forma mais usada é o </a:t>
            </a:r>
            <a:r>
              <a:rPr lang="pt-BR" sz="2400" b="1" u="sng" dirty="0"/>
              <a:t>erro quadrático:</a:t>
            </a:r>
          </a:p>
          <a:p>
            <a:endParaRPr lang="pt-BR" sz="2400" b="1" u="sng" dirty="0"/>
          </a:p>
          <a:p>
            <a:endParaRPr lang="pt-BR" sz="2400" b="1" dirty="0"/>
          </a:p>
          <a:p>
            <a:endParaRPr lang="pt-BR" sz="2400" b="1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396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Como eu posso medir o Erro?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3C58620E-CF4F-4262-95E3-23F88A203D19}"/>
                  </a:ext>
                </a:extLst>
              </p:cNvPr>
              <p:cNvSpPr txBox="1"/>
              <p:nvPr/>
            </p:nvSpPr>
            <p:spPr>
              <a:xfrm>
                <a:off x="1280160" y="2885243"/>
                <a:ext cx="9712171" cy="2962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400" dirty="0"/>
                  <a:t>Uma das formas de se ajustar o erro é promovendo maiores ajustes quando o erro for maior.</a:t>
                </a:r>
              </a:p>
              <a:p>
                <a:endParaRPr lang="pt-BR" sz="2400" dirty="0"/>
              </a:p>
              <a:p>
                <a:r>
                  <a:rPr lang="pt-BR" sz="2400" dirty="0"/>
                  <a:t>Para modelos lineares, a forma mais usada é o </a:t>
                </a:r>
                <a:r>
                  <a:rPr lang="pt-BR" sz="2400" b="1" u="sng" dirty="0"/>
                  <a:t>erro quadrático:</a:t>
                </a:r>
              </a:p>
              <a:p>
                <a:endParaRPr lang="pt-BR" sz="2400" b="1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𝒆𝒓𝒓𝒐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pt-BR" sz="2400" b="1" i="1" smtClean="0">
                                      <a:latin typeface="Cambria Math" panose="02040503050406030204" pitchFamily="18" charset="0"/>
                                    </a:rPr>
                                    <m:t>𝒓𝒆𝒂𝒍</m:t>
                                  </m:r>
                                </m:sub>
                              </m:sSub>
                              <m:r>
                                <a:rPr lang="pt-BR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pt-BR" sz="2400" b="1" i="1" smtClean="0">
                                      <a:latin typeface="Cambria Math" panose="02040503050406030204" pitchFamily="18" charset="0"/>
                                    </a:rPr>
                                    <m:t>𝒎𝒐𝒅𝒆𝒍𝒐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pt-BR" sz="2400" b="1" dirty="0"/>
              </a:p>
              <a:p>
                <a:endParaRPr lang="pt-BR" sz="2400" b="1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3C58620E-CF4F-4262-95E3-23F88A203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160" y="2885243"/>
                <a:ext cx="9712171" cy="2962991"/>
              </a:xfrm>
              <a:prstGeom prst="rect">
                <a:avLst/>
              </a:prstGeom>
              <a:blipFill>
                <a:blip r:embed="rId3"/>
                <a:stretch>
                  <a:fillRect l="-942" t="-16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282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F35EFB2-743C-4B79-B3E1-76EC984502BB}"/>
              </a:ext>
            </a:extLst>
          </p:cNvPr>
          <p:cNvSpPr txBox="1"/>
          <p:nvPr/>
        </p:nvSpPr>
        <p:spPr>
          <a:xfrm>
            <a:off x="1100831" y="2024109"/>
            <a:ext cx="99785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Uma vez que o modelo e o erro foram definidos, o próximo passo é descobrir como ajustar os parâmetros do modelo </a:t>
            </a:r>
            <a:r>
              <a:rPr lang="pt-BR" sz="2000" b="1" dirty="0"/>
              <a:t>para que ele se torne o mais real possível</a:t>
            </a:r>
            <a:r>
              <a:rPr lang="pt-BR" sz="2000" dirty="0"/>
              <a:t>.</a:t>
            </a:r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68997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F35EFB2-743C-4B79-B3E1-76EC984502BB}"/>
              </a:ext>
            </a:extLst>
          </p:cNvPr>
          <p:cNvSpPr txBox="1"/>
          <p:nvPr/>
        </p:nvSpPr>
        <p:spPr>
          <a:xfrm>
            <a:off x="1100831" y="2024109"/>
            <a:ext cx="99785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Uma vez que o modelo e o erro foram definidos, o próximo passo é descobrir como ajustar os parâmetros do modelo </a:t>
            </a:r>
            <a:r>
              <a:rPr lang="pt-BR" sz="2000" b="1" dirty="0"/>
              <a:t>para que ele se torne o mais real possível</a:t>
            </a:r>
            <a:r>
              <a:rPr lang="pt-BR" sz="2000" dirty="0"/>
              <a:t>.</a:t>
            </a:r>
          </a:p>
          <a:p>
            <a:endParaRPr lang="pt-BR" sz="2000" dirty="0"/>
          </a:p>
          <a:p>
            <a:r>
              <a:rPr lang="pt-BR" sz="2000" dirty="0"/>
              <a:t>Uma vez que o modelo e o erro foram definidos, o próximo passo é descobrir como ajustar os parâmetros do modelo </a:t>
            </a:r>
            <a:r>
              <a:rPr lang="pt-BR" sz="2000" b="1" dirty="0"/>
              <a:t>para que o erro seja igual a zero</a:t>
            </a:r>
            <a:r>
              <a:rPr lang="pt-BR" sz="2000" dirty="0"/>
              <a:t>.</a:t>
            </a:r>
          </a:p>
          <a:p>
            <a:endParaRPr lang="pt-BR" sz="20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48821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F35EFB2-743C-4B79-B3E1-76EC984502BB}"/>
              </a:ext>
            </a:extLst>
          </p:cNvPr>
          <p:cNvSpPr txBox="1"/>
          <p:nvPr/>
        </p:nvSpPr>
        <p:spPr>
          <a:xfrm>
            <a:off x="1100831" y="2024109"/>
            <a:ext cx="99785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Uma vez que o modelo e o erro foram definidos, o próximo passo é descobrir como ajustar os parâmetros do modelo </a:t>
            </a:r>
            <a:r>
              <a:rPr lang="pt-BR" sz="2000" b="1" dirty="0"/>
              <a:t>para que ele se torne o mais real possível</a:t>
            </a:r>
            <a:r>
              <a:rPr lang="pt-BR" sz="2000" dirty="0"/>
              <a:t>.</a:t>
            </a:r>
          </a:p>
          <a:p>
            <a:endParaRPr lang="pt-BR" sz="2000" dirty="0"/>
          </a:p>
          <a:p>
            <a:r>
              <a:rPr lang="pt-BR" sz="2000" dirty="0"/>
              <a:t>Uma vez que o modelo e o erro foram definidos, o próximo passo é descobrir como ajustar os parâmetros do modelo </a:t>
            </a:r>
            <a:r>
              <a:rPr lang="pt-BR" sz="2000" b="1" dirty="0"/>
              <a:t>para que o erro seja igual a zero</a:t>
            </a:r>
            <a:r>
              <a:rPr lang="pt-BR" sz="2000" dirty="0"/>
              <a:t>.</a:t>
            </a:r>
          </a:p>
          <a:p>
            <a:endParaRPr lang="pt-BR" sz="2000" dirty="0"/>
          </a:p>
          <a:p>
            <a:r>
              <a:rPr lang="pt-BR" sz="2000" dirty="0"/>
              <a:t>Uma vez que o modelo e o erro foram definidos, o próximo passo é descobrir como ajustar os parâmetros do modelo </a:t>
            </a:r>
            <a:r>
              <a:rPr lang="pt-BR" sz="2000" b="1" dirty="0"/>
              <a:t>para que o erro seja o mais próximo de zero</a:t>
            </a:r>
            <a:r>
              <a:rPr lang="pt-BR" sz="2000" dirty="0"/>
              <a:t>.</a:t>
            </a:r>
          </a:p>
          <a:p>
            <a:endParaRPr lang="pt-BR" sz="20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84610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F35EFB2-743C-4B79-B3E1-76EC984502BB}"/>
              </a:ext>
            </a:extLst>
          </p:cNvPr>
          <p:cNvSpPr txBox="1"/>
          <p:nvPr/>
        </p:nvSpPr>
        <p:spPr>
          <a:xfrm>
            <a:off x="1100831" y="2024109"/>
            <a:ext cx="9978501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Uma vez que o modelo e o erro foram definidos, o próximo passo é descobrir como ajustar os parâmetros do modelo </a:t>
            </a:r>
            <a:r>
              <a:rPr lang="pt-BR" sz="2000" b="1" dirty="0"/>
              <a:t>para que ele se torne o mais real possível</a:t>
            </a:r>
            <a:r>
              <a:rPr lang="pt-BR" sz="2000" dirty="0"/>
              <a:t>.</a:t>
            </a:r>
          </a:p>
          <a:p>
            <a:endParaRPr lang="pt-BR" sz="2000" dirty="0"/>
          </a:p>
          <a:p>
            <a:r>
              <a:rPr lang="pt-BR" sz="2000" dirty="0"/>
              <a:t>Uma vez que o modelo e o erro foram definidos, o próximo passo é descobrir como ajustar os parâmetros do modelo </a:t>
            </a:r>
            <a:r>
              <a:rPr lang="pt-BR" sz="2000" b="1" dirty="0"/>
              <a:t>para que o erro seja igual a zero</a:t>
            </a:r>
            <a:r>
              <a:rPr lang="pt-BR" sz="2000" dirty="0"/>
              <a:t>.</a:t>
            </a:r>
          </a:p>
          <a:p>
            <a:endParaRPr lang="pt-BR" sz="2000" dirty="0"/>
          </a:p>
          <a:p>
            <a:r>
              <a:rPr lang="pt-BR" sz="2000" dirty="0"/>
              <a:t>Uma vez que o modelo e o erro foram definidos, o próximo passo é descobrir como ajustar os parâmetros do modelo </a:t>
            </a:r>
            <a:r>
              <a:rPr lang="pt-BR" sz="2000" b="1" dirty="0"/>
              <a:t>para que o erro seja o mais próximo de zero</a:t>
            </a:r>
            <a:r>
              <a:rPr lang="pt-BR" sz="2000" dirty="0"/>
              <a:t>.</a:t>
            </a:r>
          </a:p>
          <a:p>
            <a:endParaRPr lang="pt-BR" sz="2000" dirty="0"/>
          </a:p>
          <a:p>
            <a:r>
              <a:rPr lang="pt-BR" sz="2000" dirty="0"/>
              <a:t>Uma vez que o modelo e o erro foram definidos, o próximo passo é descobrir como ajustar os parâmetros do modelo </a:t>
            </a:r>
            <a:r>
              <a:rPr lang="pt-BR" sz="2000" b="1" dirty="0"/>
              <a:t>para que o erro seja minimizado</a:t>
            </a:r>
            <a:r>
              <a:rPr lang="pt-BR" sz="2000" dirty="0"/>
              <a:t>.</a:t>
            </a:r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65117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4433989-CE75-4093-A107-06EDD6D55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589" y="1914063"/>
            <a:ext cx="974407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9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Equação da Reta</a:t>
            </a:r>
          </a:p>
        </p:txBody>
      </p:sp>
      <p:sp>
        <p:nvSpPr>
          <p:cNvPr id="14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>
              <a:buNone/>
            </a:pPr>
            <a:r>
              <a:rPr lang="pt-BR" dirty="0"/>
              <a:t>Dois pontos formam uma reta num plano:</a:t>
            </a:r>
          </a:p>
          <a:p>
            <a:pPr marL="0" indent="0">
              <a:buNone/>
            </a:pPr>
            <a:r>
              <a:rPr lang="pt-BR" dirty="0"/>
              <a:t>Ponto A = (</a:t>
            </a:r>
            <a:r>
              <a:rPr lang="pt-BR" dirty="0" err="1"/>
              <a:t>xA</a:t>
            </a:r>
            <a:r>
              <a:rPr lang="pt-BR" dirty="0"/>
              <a:t>, </a:t>
            </a:r>
            <a:r>
              <a:rPr lang="pt-BR" dirty="0" err="1"/>
              <a:t>yA</a:t>
            </a:r>
            <a:r>
              <a:rPr lang="pt-BR" dirty="0"/>
              <a:t>)</a:t>
            </a:r>
          </a:p>
          <a:p>
            <a:pPr marL="0" indent="0">
              <a:buNone/>
            </a:pPr>
            <a:r>
              <a:rPr lang="pt-BR" dirty="0"/>
              <a:t>Ponto B = (</a:t>
            </a:r>
            <a:r>
              <a:rPr lang="pt-BR" dirty="0" err="1"/>
              <a:t>xB</a:t>
            </a:r>
            <a:r>
              <a:rPr lang="pt-BR" dirty="0"/>
              <a:t>, </a:t>
            </a:r>
            <a:r>
              <a:rPr lang="pt-BR" dirty="0" err="1"/>
              <a:t>yB</a:t>
            </a:r>
            <a:r>
              <a:rPr lang="pt-BR" dirty="0"/>
              <a:t>)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773A15B-E6DD-4AD2-883F-775485A72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444" y="2588950"/>
            <a:ext cx="4374287" cy="339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5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8F35EFB2-743C-4B79-B3E1-76EC984502BB}"/>
                  </a:ext>
                </a:extLst>
              </p:cNvPr>
              <p:cNvSpPr txBox="1"/>
              <p:nvPr/>
            </p:nvSpPr>
            <p:spPr>
              <a:xfrm>
                <a:off x="1105225" y="2814222"/>
                <a:ext cx="997850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𝑒𝑟𝑟𝑜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𝑟𝑒𝑎𝑙</m:t>
                                  </m:r>
                                </m:sub>
                              </m:s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𝑚𝑜𝑑𝑒𝑙𝑜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2400" b="0" dirty="0">
                  <a:ea typeface="Cambria Math" panose="02040503050406030204" pitchFamily="18" charset="0"/>
                </a:endParaRPr>
              </a:p>
              <a:p>
                <a:endParaRPr lang="pt-BR" sz="2400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8F35EFB2-743C-4B79-B3E1-76EC98450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225" y="2814222"/>
                <a:ext cx="9978501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C4433989-CE75-4093-A107-06EDD6D55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589" y="1914063"/>
            <a:ext cx="974407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63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8F35EFB2-743C-4B79-B3E1-76EC984502BB}"/>
                  </a:ext>
                </a:extLst>
              </p:cNvPr>
              <p:cNvSpPr txBox="1"/>
              <p:nvPr/>
            </p:nvSpPr>
            <p:spPr>
              <a:xfrm>
                <a:off x="1105225" y="2814222"/>
                <a:ext cx="997850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𝑒𝑟𝑟𝑜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𝑟𝑒𝑎𝑙</m:t>
                                  </m:r>
                                </m:sub>
                              </m:s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𝑚𝑜𝑑𝑒𝑙𝑜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𝐴𝑙𝑡𝑢𝑟𝑎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𝑃𝑒𝑠𝑜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2400" b="0" dirty="0">
                  <a:ea typeface="Cambria Math" panose="02040503050406030204" pitchFamily="18" charset="0"/>
                </a:endParaRPr>
              </a:p>
              <a:p>
                <a:endParaRPr lang="pt-BR" sz="2400" dirty="0"/>
              </a:p>
              <a:p>
                <a:endParaRPr lang="pt-BR" sz="2400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8F35EFB2-743C-4B79-B3E1-76EC98450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225" y="2814222"/>
                <a:ext cx="9978501" cy="156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C4433989-CE75-4093-A107-06EDD6D55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589" y="1914063"/>
            <a:ext cx="974407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8F35EFB2-743C-4B79-B3E1-76EC984502BB}"/>
                  </a:ext>
                </a:extLst>
              </p:cNvPr>
              <p:cNvSpPr txBox="1"/>
              <p:nvPr/>
            </p:nvSpPr>
            <p:spPr>
              <a:xfrm>
                <a:off x="1105225" y="2814222"/>
                <a:ext cx="9978501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𝑒𝑟𝑟𝑜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𝑟𝑒𝑎𝑙</m:t>
                                  </m:r>
                                </m:sub>
                              </m:s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𝑚𝑜𝑑𝑒𝑙𝑜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𝐴𝑙𝑡𝑢𝑟𝑎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𝑃𝑒𝑠𝑜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2400" b="0" dirty="0">
                  <a:ea typeface="Cambria Math" panose="02040503050406030204" pitchFamily="18" charset="0"/>
                </a:endParaRPr>
              </a:p>
              <a:p>
                <a:endParaRPr lang="pt-BR" sz="2400" dirty="0"/>
              </a:p>
              <a:p>
                <a:r>
                  <a:rPr lang="pt-BR" sz="2400" dirty="0"/>
                  <a:t>Queremos minimizar o erro = precisamos achar o ponto de mínimo da função erro</a:t>
                </a:r>
              </a:p>
              <a:p>
                <a:endParaRPr lang="pt-BR" sz="2400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8F35EFB2-743C-4B79-B3E1-76EC98450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225" y="2814222"/>
                <a:ext cx="9978501" cy="2308324"/>
              </a:xfrm>
              <a:prstGeom prst="rect">
                <a:avLst/>
              </a:prstGeom>
              <a:blipFill>
                <a:blip r:embed="rId3"/>
                <a:stretch>
                  <a:fillRect l="-91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C4433989-CE75-4093-A107-06EDD6D55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589" y="1914063"/>
            <a:ext cx="974407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8F35EFB2-743C-4B79-B3E1-76EC984502BB}"/>
                  </a:ext>
                </a:extLst>
              </p:cNvPr>
              <p:cNvSpPr txBox="1"/>
              <p:nvPr/>
            </p:nvSpPr>
            <p:spPr>
              <a:xfrm>
                <a:off x="1105225" y="2814222"/>
                <a:ext cx="9978501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𝑒𝑟𝑟𝑜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𝑟𝑒𝑎𝑙</m:t>
                                  </m:r>
                                </m:sub>
                              </m:s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𝑚𝑜𝑑𝑒𝑙𝑜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𝐴𝑙𝑡𝑢𝑟𝑎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𝑃𝑒𝑠𝑜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2400" b="0" dirty="0">
                  <a:ea typeface="Cambria Math" panose="02040503050406030204" pitchFamily="18" charset="0"/>
                </a:endParaRPr>
              </a:p>
              <a:p>
                <a:endParaRPr lang="pt-BR" sz="2400" dirty="0"/>
              </a:p>
              <a:p>
                <a:r>
                  <a:rPr lang="pt-BR" sz="2400" dirty="0"/>
                  <a:t>Queremos minimizar o erro = precisamos achar o ponto de mínimo da função erro</a:t>
                </a:r>
              </a:p>
              <a:p>
                <a:endParaRPr lang="pt-BR" sz="2400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8F35EFB2-743C-4B79-B3E1-76EC98450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225" y="2814222"/>
                <a:ext cx="9978501" cy="2308324"/>
              </a:xfrm>
              <a:prstGeom prst="rect">
                <a:avLst/>
              </a:prstGeom>
              <a:blipFill>
                <a:blip r:embed="rId3"/>
                <a:stretch>
                  <a:fillRect l="-91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C4433989-CE75-4093-A107-06EDD6D55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589" y="1914063"/>
            <a:ext cx="9744075" cy="70485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84530507-6367-47B7-A2DA-8612C6A10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9071" y="4486990"/>
            <a:ext cx="2248777" cy="210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4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57CB7B-04FA-40FC-A96B-10B81B3C9397}"/>
              </a:ext>
            </a:extLst>
          </p:cNvPr>
          <p:cNvSpPr txBox="1"/>
          <p:nvPr/>
        </p:nvSpPr>
        <p:spPr>
          <a:xfrm>
            <a:off x="994299" y="2024109"/>
            <a:ext cx="103336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 que precisamos é saber os valores de </a:t>
            </a:r>
            <a:r>
              <a:rPr lang="pt-BR" sz="2400" b="1" dirty="0"/>
              <a:t>a</a:t>
            </a:r>
            <a:r>
              <a:rPr lang="pt-BR" sz="2400" dirty="0"/>
              <a:t> e </a:t>
            </a:r>
            <a:r>
              <a:rPr lang="pt-BR" sz="2400" b="1" dirty="0"/>
              <a:t>b</a:t>
            </a:r>
            <a:r>
              <a:rPr lang="pt-BR" sz="2400" dirty="0"/>
              <a:t> quando a DERIVADA do erro, tanto para </a:t>
            </a:r>
            <a:r>
              <a:rPr lang="pt-BR" sz="2400" b="1" dirty="0"/>
              <a:t>a</a:t>
            </a:r>
            <a:r>
              <a:rPr lang="pt-BR" sz="2400" dirty="0"/>
              <a:t> quanto para </a:t>
            </a:r>
            <a:r>
              <a:rPr lang="pt-BR" sz="2400" b="1" dirty="0"/>
              <a:t>b</a:t>
            </a:r>
            <a:r>
              <a:rPr lang="pt-BR" sz="2400" dirty="0"/>
              <a:t>, seja igual a zero!</a:t>
            </a:r>
          </a:p>
          <a:p>
            <a:endParaRPr lang="pt-BR" sz="2400" dirty="0"/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58206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9257CB7B-04FA-40FC-A96B-10B81B3C9397}"/>
                  </a:ext>
                </a:extLst>
              </p:cNvPr>
              <p:cNvSpPr txBox="1"/>
              <p:nvPr/>
            </p:nvSpPr>
            <p:spPr>
              <a:xfrm>
                <a:off x="994299" y="2024109"/>
                <a:ext cx="10333608" cy="30118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400" dirty="0"/>
                  <a:t>O que precisamos é saber os valores de </a:t>
                </a:r>
                <a:r>
                  <a:rPr lang="pt-BR" sz="2400" b="1" dirty="0"/>
                  <a:t>a</a:t>
                </a:r>
                <a:r>
                  <a:rPr lang="pt-BR" sz="2400" dirty="0"/>
                  <a:t> e </a:t>
                </a:r>
                <a:r>
                  <a:rPr lang="pt-BR" sz="2400" b="1" dirty="0"/>
                  <a:t>b</a:t>
                </a:r>
                <a:r>
                  <a:rPr lang="pt-BR" sz="2400" dirty="0"/>
                  <a:t> quando a DERIVADA do erro, tanto para </a:t>
                </a:r>
                <a:r>
                  <a:rPr lang="pt-BR" sz="2400" b="1" dirty="0"/>
                  <a:t>a</a:t>
                </a:r>
                <a:r>
                  <a:rPr lang="pt-BR" sz="2400" dirty="0"/>
                  <a:t> quanto para </a:t>
                </a:r>
                <a:r>
                  <a:rPr lang="pt-BR" sz="2400" b="1" dirty="0"/>
                  <a:t>b</a:t>
                </a:r>
                <a:r>
                  <a:rPr lang="pt-BR" sz="2400" dirty="0"/>
                  <a:t>, seja igual a zero!</a:t>
                </a:r>
              </a:p>
              <a:p>
                <a:endParaRPr lang="pt-BR" sz="2400" dirty="0"/>
              </a:p>
              <a:p>
                <a:endParaRPr lang="pt-B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𝝏𝜺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𝝏𝜺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400" b="1" dirty="0"/>
              </a:p>
              <a:p>
                <a:endParaRPr lang="pt-BR" sz="2400" dirty="0"/>
              </a:p>
              <a:p>
                <a:endParaRPr lang="pt-BR" sz="2400" dirty="0"/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9257CB7B-04FA-40FC-A96B-10B81B3C9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299" y="2024109"/>
                <a:ext cx="10333608" cy="3011850"/>
              </a:xfrm>
              <a:prstGeom prst="rect">
                <a:avLst/>
              </a:prstGeom>
              <a:blipFill>
                <a:blip r:embed="rId3"/>
                <a:stretch>
                  <a:fillRect l="-885" t="-16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814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9257CB7B-04FA-40FC-A96B-10B81B3C9397}"/>
                  </a:ext>
                </a:extLst>
              </p:cNvPr>
              <p:cNvSpPr txBox="1"/>
              <p:nvPr/>
            </p:nvSpPr>
            <p:spPr>
              <a:xfrm>
                <a:off x="994299" y="2024109"/>
                <a:ext cx="10333608" cy="30118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400" dirty="0"/>
                  <a:t>O que precisamos é saber os valores de </a:t>
                </a:r>
                <a:r>
                  <a:rPr lang="pt-BR" sz="2400" b="1" dirty="0"/>
                  <a:t>a</a:t>
                </a:r>
                <a:r>
                  <a:rPr lang="pt-BR" sz="2400" dirty="0"/>
                  <a:t> e </a:t>
                </a:r>
                <a:r>
                  <a:rPr lang="pt-BR" sz="2400" b="1" dirty="0"/>
                  <a:t>b</a:t>
                </a:r>
                <a:r>
                  <a:rPr lang="pt-BR" sz="2400" dirty="0"/>
                  <a:t> quando a DERIVADA do erro, tanto para </a:t>
                </a:r>
                <a:r>
                  <a:rPr lang="pt-BR" sz="2400" b="1" dirty="0"/>
                  <a:t>a</a:t>
                </a:r>
                <a:r>
                  <a:rPr lang="pt-BR" sz="2400" dirty="0"/>
                  <a:t> quanto para </a:t>
                </a:r>
                <a:r>
                  <a:rPr lang="pt-BR" sz="2400" b="1" dirty="0"/>
                  <a:t>b</a:t>
                </a:r>
                <a:r>
                  <a:rPr lang="pt-BR" sz="2400" dirty="0"/>
                  <a:t>, seja igual a zero!</a:t>
                </a:r>
              </a:p>
              <a:p>
                <a:endParaRPr lang="pt-BR" sz="2400" dirty="0"/>
              </a:p>
              <a:p>
                <a:endParaRPr lang="pt-B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𝝏𝜺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𝝏𝜺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400" b="1" dirty="0"/>
              </a:p>
              <a:p>
                <a:endParaRPr lang="pt-BR" sz="2400" dirty="0"/>
              </a:p>
              <a:p>
                <a:endParaRPr lang="pt-BR" sz="2400" dirty="0"/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9257CB7B-04FA-40FC-A96B-10B81B3C9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299" y="2024109"/>
                <a:ext cx="10333608" cy="3011850"/>
              </a:xfrm>
              <a:prstGeom prst="rect">
                <a:avLst/>
              </a:prstGeom>
              <a:blipFill>
                <a:blip r:embed="rId3"/>
                <a:stretch>
                  <a:fillRect l="-885" t="-16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ixaDeTexto 1">
            <a:extLst>
              <a:ext uri="{FF2B5EF4-FFF2-40B4-BE49-F238E27FC236}">
                <a16:creationId xmlns:a16="http://schemas.microsoft.com/office/drawing/2014/main" id="{EE04DE7B-42BE-4526-8317-41EE7D076066}"/>
              </a:ext>
            </a:extLst>
          </p:cNvPr>
          <p:cNvSpPr txBox="1"/>
          <p:nvPr/>
        </p:nvSpPr>
        <p:spPr>
          <a:xfrm>
            <a:off x="3471169" y="4865308"/>
            <a:ext cx="5983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Método dos Mínimos Quadráticos</a:t>
            </a:r>
          </a:p>
        </p:txBody>
      </p:sp>
    </p:spTree>
    <p:extLst>
      <p:ext uri="{BB962C8B-B14F-4D97-AF65-F5344CB8AC3E}">
        <p14:creationId xmlns:p14="http://schemas.microsoft.com/office/powerpoint/2010/main" val="1896386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9257CB7B-04FA-40FC-A96B-10B81B3C9397}"/>
                  </a:ext>
                </a:extLst>
              </p:cNvPr>
              <p:cNvSpPr txBox="1"/>
              <p:nvPr/>
            </p:nvSpPr>
            <p:spPr>
              <a:xfrm>
                <a:off x="994299" y="2024109"/>
                <a:ext cx="10333608" cy="30118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400" dirty="0"/>
                  <a:t>O que precisamos é saber os valores de </a:t>
                </a:r>
                <a:r>
                  <a:rPr lang="pt-BR" sz="2400" b="1" dirty="0"/>
                  <a:t>a</a:t>
                </a:r>
                <a:r>
                  <a:rPr lang="pt-BR" sz="2400" dirty="0"/>
                  <a:t> e </a:t>
                </a:r>
                <a:r>
                  <a:rPr lang="pt-BR" sz="2400" b="1" dirty="0"/>
                  <a:t>b</a:t>
                </a:r>
                <a:r>
                  <a:rPr lang="pt-BR" sz="2400" dirty="0"/>
                  <a:t> quando a DERIVADA do erro, tanto para </a:t>
                </a:r>
                <a:r>
                  <a:rPr lang="pt-BR" sz="2400" b="1" dirty="0"/>
                  <a:t>a</a:t>
                </a:r>
                <a:r>
                  <a:rPr lang="pt-BR" sz="2400" dirty="0"/>
                  <a:t> quanto para </a:t>
                </a:r>
                <a:r>
                  <a:rPr lang="pt-BR" sz="2400" b="1" dirty="0"/>
                  <a:t>b</a:t>
                </a:r>
                <a:r>
                  <a:rPr lang="pt-BR" sz="2400" dirty="0"/>
                  <a:t>, seja igual a zero!</a:t>
                </a:r>
              </a:p>
              <a:p>
                <a:endParaRPr lang="pt-BR" sz="2400" dirty="0"/>
              </a:p>
              <a:p>
                <a:endParaRPr lang="pt-B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𝝏𝜺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𝝏𝜺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400" b="1" dirty="0"/>
              </a:p>
              <a:p>
                <a:endParaRPr lang="pt-BR" sz="2400" dirty="0"/>
              </a:p>
              <a:p>
                <a:endParaRPr lang="pt-BR" sz="2400" dirty="0"/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9257CB7B-04FA-40FC-A96B-10B81B3C9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299" y="2024109"/>
                <a:ext cx="10333608" cy="3011850"/>
              </a:xfrm>
              <a:prstGeom prst="rect">
                <a:avLst/>
              </a:prstGeom>
              <a:blipFill>
                <a:blip r:embed="rId3"/>
                <a:stretch>
                  <a:fillRect l="-885" t="-16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ixaDeTexto 1">
            <a:extLst>
              <a:ext uri="{FF2B5EF4-FFF2-40B4-BE49-F238E27FC236}">
                <a16:creationId xmlns:a16="http://schemas.microsoft.com/office/drawing/2014/main" id="{EE04DE7B-42BE-4526-8317-41EE7D076066}"/>
              </a:ext>
            </a:extLst>
          </p:cNvPr>
          <p:cNvSpPr txBox="1"/>
          <p:nvPr/>
        </p:nvSpPr>
        <p:spPr>
          <a:xfrm>
            <a:off x="3471169" y="4865308"/>
            <a:ext cx="5983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Método dos Mínimos Quadráticos</a:t>
            </a:r>
          </a:p>
        </p:txBody>
      </p:sp>
    </p:spTree>
    <p:extLst>
      <p:ext uri="{BB962C8B-B14F-4D97-AF65-F5344CB8AC3E}">
        <p14:creationId xmlns:p14="http://schemas.microsoft.com/office/powerpoint/2010/main" val="33251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5AEDA5C-A51C-4782-898A-E1CE30AD8B64}"/>
              </a:ext>
            </a:extLst>
          </p:cNvPr>
          <p:cNvSpPr txBox="1"/>
          <p:nvPr/>
        </p:nvSpPr>
        <p:spPr>
          <a:xfrm>
            <a:off x="2837468" y="3429000"/>
            <a:ext cx="9134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MUITO OBRIGADO A TODOS!</a:t>
            </a:r>
          </a:p>
        </p:txBody>
      </p:sp>
    </p:spTree>
    <p:extLst>
      <p:ext uri="{BB962C8B-B14F-4D97-AF65-F5344CB8AC3E}">
        <p14:creationId xmlns:p14="http://schemas.microsoft.com/office/powerpoint/2010/main" val="382282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57465"/>
            <a:ext cx="9628632" cy="1362113"/>
          </a:xfrm>
        </p:spPr>
        <p:txBody>
          <a:bodyPr rtlCol="0"/>
          <a:lstStyle/>
          <a:p>
            <a:pPr rtl="0"/>
            <a:r>
              <a:rPr lang="pt-BR" dirty="0"/>
              <a:t>FALE COMIGO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5AEDA5C-A51C-4782-898A-E1CE30AD8B64}"/>
              </a:ext>
            </a:extLst>
          </p:cNvPr>
          <p:cNvSpPr txBox="1"/>
          <p:nvPr/>
        </p:nvSpPr>
        <p:spPr>
          <a:xfrm>
            <a:off x="235670" y="3061355"/>
            <a:ext cx="118777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/>
              <a:t>Email</a:t>
            </a:r>
            <a:r>
              <a:rPr lang="pt-BR" sz="4000" dirty="0"/>
              <a:t>: </a:t>
            </a:r>
            <a:r>
              <a:rPr lang="pt-BR" sz="4000" dirty="0">
                <a:hlinkClick r:id="rId3"/>
              </a:rPr>
              <a:t>dmenescal@outlook.com</a:t>
            </a:r>
            <a:r>
              <a:rPr lang="pt-BR" sz="4000" dirty="0"/>
              <a:t> </a:t>
            </a:r>
          </a:p>
          <a:p>
            <a:endParaRPr lang="pt-BR" sz="4000" dirty="0"/>
          </a:p>
          <a:p>
            <a:r>
              <a:rPr lang="pt-BR" sz="4000" dirty="0" err="1"/>
              <a:t>Linkedin</a:t>
            </a:r>
            <a:r>
              <a:rPr lang="pt-BR" sz="4000" dirty="0"/>
              <a:t>: </a:t>
            </a:r>
            <a:r>
              <a:rPr lang="pt-BR" sz="4000" dirty="0">
                <a:hlinkClick r:id="rId4"/>
              </a:rPr>
              <a:t>https://www.linkedin.com/in/diegomenescal/</a:t>
            </a:r>
            <a:endParaRPr lang="pt-BR" sz="4000" dirty="0"/>
          </a:p>
          <a:p>
            <a:r>
              <a:rPr lang="pt-B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790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ssuntos educacionai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245_TF03462902_TF03462902.potx" id="{40133AEE-29B6-41FE-9947-DDF30634B4BB}" vid="{9DE7FA61-2447-42FB-ACA3-1F3F09875B9E}"/>
    </a:ext>
  </a:extLst>
</a:theme>
</file>

<file path=ppt/theme/theme2.xml><?xml version="1.0" encoding="utf-8"?>
<a:theme xmlns:a="http://schemas.openxmlformats.org/drawingml/2006/main" name="Tema do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temas educacionais, design de ilustrações de quadro negro (widescreen)</Template>
  <TotalTime>711</TotalTime>
  <Words>3867</Words>
  <Application>Microsoft Office PowerPoint</Application>
  <PresentationFormat>Widescreen</PresentationFormat>
  <Paragraphs>569</Paragraphs>
  <Slides>99</Slides>
  <Notes>96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99</vt:i4>
      </vt:variant>
    </vt:vector>
  </HeadingPairs>
  <TitlesOfParts>
    <vt:vector size="104" baseType="lpstr">
      <vt:lpstr>Arial</vt:lpstr>
      <vt:lpstr>Calibri</vt:lpstr>
      <vt:lpstr>Cambria Math</vt:lpstr>
      <vt:lpstr>Wingdings</vt:lpstr>
      <vt:lpstr>Assuntos educacionais 16X9</vt:lpstr>
      <vt:lpstr>Entendendo Regressão</vt:lpstr>
      <vt:lpstr>Apresentação do PowerPoint</vt:lpstr>
      <vt:lpstr>Apresentação do PowerPoint</vt:lpstr>
      <vt:lpstr>Apresentação do PowerPoint</vt:lpstr>
      <vt:lpstr>Agenda</vt:lpstr>
      <vt:lpstr>Fundamentos Matemáticos</vt:lpstr>
      <vt:lpstr>Equação da Reta</vt:lpstr>
      <vt:lpstr>Equação da Reta</vt:lpstr>
      <vt:lpstr>Equação da Reta</vt:lpstr>
      <vt:lpstr>Equação da Reta</vt:lpstr>
      <vt:lpstr>Equação da Reta</vt:lpstr>
      <vt:lpstr>Equação da Reta</vt:lpstr>
      <vt:lpstr>Equação da Reta</vt:lpstr>
      <vt:lpstr>Equação da Reta</vt:lpstr>
      <vt:lpstr>Equação da Reta</vt:lpstr>
      <vt:lpstr>Equação da Reta</vt:lpstr>
      <vt:lpstr>Equação da Reta</vt:lpstr>
      <vt:lpstr>Equação da Reta</vt:lpstr>
      <vt:lpstr>Equação da Reta</vt:lpstr>
      <vt:lpstr>Exercício Level 1: Prevendo valores</vt:lpstr>
      <vt:lpstr>Fundamentos Matemáticos</vt:lpstr>
      <vt:lpstr>Funções</vt:lpstr>
      <vt:lpstr>Funções</vt:lpstr>
      <vt:lpstr>Funções</vt:lpstr>
      <vt:lpstr>Funções</vt:lpstr>
      <vt:lpstr>Funções</vt:lpstr>
      <vt:lpstr>Funções</vt:lpstr>
      <vt:lpstr>Funções</vt:lpstr>
      <vt:lpstr>Análise de Funções – Caso 1</vt:lpstr>
      <vt:lpstr>Análise de Funções – Caso 2</vt:lpstr>
      <vt:lpstr>Análise de Funções – Caso 3</vt:lpstr>
      <vt:lpstr>Análise de Funções</vt:lpstr>
      <vt:lpstr>Análise de Funções</vt:lpstr>
      <vt:lpstr>Análise de Funções</vt:lpstr>
      <vt:lpstr>Análise de Funções</vt:lpstr>
      <vt:lpstr>Análise de Funções</vt:lpstr>
      <vt:lpstr>Análise de Funções</vt:lpstr>
      <vt:lpstr>Análise de Funções</vt:lpstr>
      <vt:lpstr>Análise de Funções</vt:lpstr>
      <vt:lpstr>Análise de Funções</vt:lpstr>
      <vt:lpstr>Análise de Funções</vt:lpstr>
      <vt:lpstr>Análise de Funções</vt:lpstr>
      <vt:lpstr>Análise de Funções</vt:lpstr>
      <vt:lpstr>Análise de Funções</vt:lpstr>
      <vt:lpstr>Análise de Funções</vt:lpstr>
      <vt:lpstr>Análise de Funções</vt:lpstr>
      <vt:lpstr>Análise de Funções</vt:lpstr>
      <vt:lpstr>Análise de Funções</vt:lpstr>
      <vt:lpstr>Análise de Funções</vt:lpstr>
      <vt:lpstr>Análise de Funções</vt:lpstr>
      <vt:lpstr>Análise de Funções</vt:lpstr>
      <vt:lpstr>Análise de Funções</vt:lpstr>
      <vt:lpstr>Análise de Funções</vt:lpstr>
      <vt:lpstr>Análise de Funções</vt:lpstr>
      <vt:lpstr>Análise de Funções</vt:lpstr>
      <vt:lpstr>Análise de Funções</vt:lpstr>
      <vt:lpstr>Análise de Funções</vt:lpstr>
      <vt:lpstr>Análise de Funções</vt:lpstr>
      <vt:lpstr>Análise de Funções</vt:lpstr>
      <vt:lpstr>Modelagem</vt:lpstr>
      <vt:lpstr>Modelagem</vt:lpstr>
      <vt:lpstr>Modelagem</vt:lpstr>
      <vt:lpstr>Modelagem</vt:lpstr>
      <vt:lpstr>Modelagem</vt:lpstr>
      <vt:lpstr>Como modelar uma Regressão?</vt:lpstr>
      <vt:lpstr>Como modelar uma Regressão?</vt:lpstr>
      <vt:lpstr>Como modelar uma Regressão?</vt:lpstr>
      <vt:lpstr>Como modelar uma Regressão?</vt:lpstr>
      <vt:lpstr>Como modelar uma Regressão?</vt:lpstr>
      <vt:lpstr>Como modelar uma Regressão?</vt:lpstr>
      <vt:lpstr>Como modelar uma Regressão?</vt:lpstr>
      <vt:lpstr>Como modelar uma Regressão?</vt:lpstr>
      <vt:lpstr>Como modelar uma Regressão?</vt:lpstr>
      <vt:lpstr>Como modelar uma Regressão?</vt:lpstr>
      <vt:lpstr>Como modelar uma Regressão?</vt:lpstr>
      <vt:lpstr>Como modelar uma Regressão?</vt:lpstr>
      <vt:lpstr>Como modelar uma Regressão?</vt:lpstr>
      <vt:lpstr>Como eu posso medir o Erro?</vt:lpstr>
      <vt:lpstr>Como eu posso medir o Erro?</vt:lpstr>
      <vt:lpstr>Como eu posso medir o Erro?</vt:lpstr>
      <vt:lpstr>Como eu posso medir o Erro?</vt:lpstr>
      <vt:lpstr>Como eu posso medir o Erro?</vt:lpstr>
      <vt:lpstr>Como eu posso medir o Erro?</vt:lpstr>
      <vt:lpstr>Como eu posso medir o Erro?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FALE COMIGO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Entendendo Regressão</dc:title>
  <dc:creator>Diego Menescal</dc:creator>
  <cp:lastModifiedBy>Diego Menescal</cp:lastModifiedBy>
  <cp:revision>37</cp:revision>
  <dcterms:created xsi:type="dcterms:W3CDTF">2019-01-14T22:25:47Z</dcterms:created>
  <dcterms:modified xsi:type="dcterms:W3CDTF">2019-01-15T21:54:04Z</dcterms:modified>
</cp:coreProperties>
</file>